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fntdata" ContentType="application/x-fontdata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4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  <p:sldMasterId id="2147483669" r:id="rId11"/>
    <p:sldMasterId id="2147483671" r:id="rId12"/>
    <p:sldMasterId id="2147483673" r:id="rId13"/>
    <p:sldMasterId id="2147483675" r:id="rId14"/>
    <p:sldMasterId id="2147483677" r:id="rId15"/>
    <p:sldMasterId id="2147483679" r:id="rId16"/>
    <p:sldMasterId id="2147483681" r:id="rId17"/>
    <p:sldMasterId id="2147483683" r:id="rId18"/>
    <p:sldMasterId id="2147483685" r:id="rId19"/>
    <p:sldMasterId id="2147483687" r:id="rId20"/>
    <p:sldMasterId id="2147483689" r:id="rId21"/>
    <p:sldMasterId id="2147483691" r:id="rId22"/>
    <p:sldMasterId id="2147483693" r:id="rId23"/>
    <p:sldMasterId id="2147483695" r:id="rId24"/>
    <p:sldMasterId id="2147483697" r:id="rId25"/>
    <p:sldMasterId id="2147483699" r:id="rId26"/>
    <p:sldMasterId id="2147483701" r:id="rId27"/>
    <p:sldMasterId id="2147483703" r:id="rId28"/>
    <p:sldMasterId id="2147483705" r:id="rId29"/>
    <p:sldMasterId id="2147483707" r:id="rId30"/>
    <p:sldMasterId id="2147483709" r:id="rId31"/>
    <p:sldMasterId id="2147483711" r:id="rId32"/>
    <p:sldMasterId id="2147483713" r:id="rId33"/>
    <p:sldMasterId id="2147483715" r:id="rId34"/>
    <p:sldMasterId id="2147483717" r:id="rId35"/>
    <p:sldMasterId id="2147483719" r:id="rId36"/>
    <p:sldMasterId id="2147483721" r:id="rId37"/>
    <p:sldMasterId id="2147483723" r:id="rId38"/>
    <p:sldMasterId id="2147483725" r:id="rId39"/>
    <p:sldMasterId id="2147483727" r:id="rId40"/>
    <p:sldMasterId id="2147483729" r:id="rId41"/>
    <p:sldMasterId id="2147483731" r:id="rId42"/>
    <p:sldMasterId id="2147483733" r:id="rId43"/>
    <p:sldMasterId id="2147483735" r:id="rId44"/>
    <p:sldMasterId id="2147483737" r:id="rId45"/>
  </p:sldMasterIdLst>
  <p:sldIdLst>
    <p:sldId id="256" r:id="rId46"/>
    <p:sldId id="260" r:id="rId47"/>
    <p:sldId id="263" r:id="rId48"/>
    <p:sldId id="266" r:id="rId49"/>
    <p:sldId id="269" r:id="rId50"/>
    <p:sldId id="272" r:id="rId51"/>
    <p:sldId id="275" r:id="rId52"/>
    <p:sldId id="278" r:id="rId53"/>
    <p:sldId id="281" r:id="rId54"/>
    <p:sldId id="284" r:id="rId55"/>
    <p:sldId id="287" r:id="rId56"/>
    <p:sldId id="290" r:id="rId57"/>
    <p:sldId id="293" r:id="rId58"/>
    <p:sldId id="296" r:id="rId59"/>
    <p:sldId id="299" r:id="rId60"/>
    <p:sldId id="302" r:id="rId61"/>
    <p:sldId id="305" r:id="rId62"/>
    <p:sldId id="308" r:id="rId63"/>
    <p:sldId id="311" r:id="rId64"/>
    <p:sldId id="314" r:id="rId65"/>
    <p:sldId id="317" r:id="rId66"/>
    <p:sldId id="320" r:id="rId67"/>
    <p:sldId id="323" r:id="rId68"/>
    <p:sldId id="326" r:id="rId69"/>
    <p:sldId id="329" r:id="rId70"/>
    <p:sldId id="332" r:id="rId71"/>
    <p:sldId id="335" r:id="rId72"/>
    <p:sldId id="338" r:id="rId73"/>
    <p:sldId id="341" r:id="rId74"/>
    <p:sldId id="344" r:id="rId75"/>
    <p:sldId id="347" r:id="rId76"/>
    <p:sldId id="350" r:id="rId77"/>
    <p:sldId id="353" r:id="rId78"/>
    <p:sldId id="356" r:id="rId79"/>
    <p:sldId id="359" r:id="rId80"/>
    <p:sldId id="362" r:id="rId81"/>
    <p:sldId id="365" r:id="rId82"/>
    <p:sldId id="368" r:id="rId83"/>
    <p:sldId id="371" r:id="rId84"/>
    <p:sldId id="374" r:id="rId85"/>
    <p:sldId id="377" r:id="rId86"/>
    <p:sldId id="380" r:id="rId87"/>
    <p:sldId id="383" r:id="rId88"/>
    <p:sldId id="386" r:id="rId89"/>
    <p:sldId id="389" r:id="rId90"/>
  </p:sldIdLst>
  <p:sldSz cx="9144000" cy="5143500"/>
  <p:notesSz cx="9144000" cy="5143500"/>
  <p:embeddedFontLst>
    <p:embeddedFont>
      <p:font typeface="VPSOPR+MicrosoftYaHei-Bold"/>
      <p:regular r:id="rId92"/>
    </p:embeddedFont>
    <p:embeddedFont>
      <p:font typeface="TNCRSL+MicrosoftYaHei-Bold"/>
      <p:regular r:id="rId93"/>
    </p:embeddedFont>
    <p:embeddedFont>
      <p:font typeface="DMMFJW+MicrosoftYaHei"/>
      <p:regular r:id="rId94"/>
    </p:embeddedFont>
    <p:embeddedFont>
      <p:font typeface="IODROE+MicrosoftYaHei-Bold"/>
      <p:regular r:id="rId95"/>
    </p:embeddedFont>
    <p:embeddedFont>
      <p:font typeface="FHRAVS+MicrosoftYaHei"/>
      <p:regular r:id="rId96"/>
    </p:embeddedFont>
    <p:embeddedFont>
      <p:font typeface="SDBUQS+MicrosoftYaHei"/>
      <p:regular r:id="rId97"/>
    </p:embeddedFont>
    <p:embeddedFont>
      <p:font typeface="FWCWCL+MicrosoftYaHei"/>
      <p:regular r:id="rId98"/>
    </p:embeddedFont>
    <p:embeddedFont>
      <p:font typeface="RSWAMV+MicrosoftYaHei-Bold"/>
      <p:regular r:id="rId99"/>
    </p:embeddedFont>
    <p:embeddedFont>
      <p:font typeface="JELSQP+MicrosoftYaHei"/>
      <p:regular r:id="rId100"/>
    </p:embeddedFont>
    <p:embeddedFont>
      <p:font typeface="CMARFT+MicrosoftYaHei-Bold"/>
      <p:regular r:id="rId101"/>
    </p:embeddedFont>
    <p:embeddedFont>
      <p:font typeface="HUSUFB+MicrosoftYaHei"/>
      <p:regular r:id="rId102"/>
    </p:embeddedFont>
    <p:embeddedFont>
      <p:font typeface="JCECOP+MicrosoftYaHei-Bold"/>
      <p:regular r:id="rId103"/>
    </p:embeddedFont>
    <p:embeddedFont>
      <p:font typeface="REUWDV+MicrosoftYaHei"/>
      <p:regular r:id="rId104"/>
    </p:embeddedFont>
    <p:embeddedFont>
      <p:font typeface="AHPHLD+MicrosoftYaHei-Bold"/>
      <p:regular r:id="rId105"/>
    </p:embeddedFont>
    <p:embeddedFont>
      <p:font typeface="EPQGUJ+MicrosoftYaHei"/>
      <p:regular r:id="rId106"/>
    </p:embeddedFont>
    <p:embeddedFont>
      <p:font typeface="BWTFGF+MicrosoftYaHei-Bold"/>
      <p:regular r:id="rId107"/>
    </p:embeddedFont>
    <p:embeddedFont>
      <p:font typeface="UPQUPU+MicrosoftYaHei"/>
      <p:regular r:id="rId108"/>
    </p:embeddedFont>
    <p:embeddedFont>
      <p:font typeface="VAVEQI+MicrosoftYaHei-Bold"/>
      <p:regular r:id="rId109"/>
    </p:embeddedFont>
    <p:embeddedFont>
      <p:font typeface="TSNLWN+MicrosoftYaHei"/>
      <p:regular r:id="rId110"/>
    </p:embeddedFont>
    <p:embeddedFont>
      <p:font typeface="UVWPHL+MicrosoftYaHei-Bold"/>
      <p:regular r:id="rId111"/>
    </p:embeddedFont>
    <p:embeddedFont>
      <p:font typeface="KUHCRP+MicrosoftYaHei"/>
      <p:regular r:id="rId112"/>
    </p:embeddedFont>
    <p:embeddedFont>
      <p:font typeface="WOWAVN+MicrosoftYaHei-Bold"/>
      <p:regular r:id="rId113"/>
    </p:embeddedFont>
    <p:embeddedFont>
      <p:font typeface="PNQRFP+MicrosoftYaHei"/>
      <p:regular r:id="rId114"/>
    </p:embeddedFont>
    <p:embeddedFont>
      <p:font typeface="QGAJQW+MicrosoftYaHei-Bold"/>
      <p:regular r:id="rId115"/>
    </p:embeddedFont>
    <p:embeddedFont>
      <p:font typeface="WUDMSO+MicrosoftYaHei"/>
      <p:regular r:id="rId116"/>
    </p:embeddedFont>
    <p:embeddedFont>
      <p:font typeface="VOPRQP+MicrosoftYaHei-Bold"/>
      <p:regular r:id="rId117"/>
    </p:embeddedFont>
    <p:embeddedFont>
      <p:font typeface="LRNMAD+MicrosoftYaHei"/>
      <p:regular r:id="rId118"/>
    </p:embeddedFont>
    <p:embeddedFont>
      <p:font typeface="IMANIJ+MicrosoftYaHei-Bold"/>
      <p:regular r:id="rId119"/>
    </p:embeddedFont>
    <p:embeddedFont>
      <p:font typeface="ONLEMW+MicrosoftYaHei"/>
      <p:regular r:id="rId120"/>
    </p:embeddedFont>
    <p:embeddedFont>
      <p:font typeface="QNBBJB+MicrosoftYaHei-Bold"/>
      <p:regular r:id="rId121"/>
    </p:embeddedFont>
    <p:embeddedFont>
      <p:font typeface="KGARBN+MicrosoftYaHei"/>
      <p:regular r:id="rId122"/>
    </p:embeddedFont>
    <p:embeddedFont>
      <p:font typeface="NIUBFW+MicrosoftYaHei-Bold"/>
      <p:regular r:id="rId123"/>
    </p:embeddedFont>
    <p:embeddedFont>
      <p:font typeface="RPTWRJ+MicrosoftYaHei"/>
      <p:regular r:id="rId124"/>
    </p:embeddedFont>
    <p:embeddedFont>
      <p:font typeface="HFTPNI+MicrosoftYaHei-Bold"/>
      <p:regular r:id="rId125"/>
    </p:embeddedFont>
    <p:embeddedFont>
      <p:font typeface="FRJEFH+MicrosoftYaHei"/>
      <p:regular r:id="rId126"/>
    </p:embeddedFont>
    <p:embeddedFont>
      <p:font typeface="BOLUMA+MicrosoftYaHei-Bold"/>
      <p:regular r:id="rId127"/>
    </p:embeddedFont>
    <p:embeddedFont>
      <p:font typeface="MQDIVB+MicrosoftYaHei"/>
      <p:regular r:id="rId128"/>
    </p:embeddedFont>
    <p:embeddedFont>
      <p:font typeface="UPGNSH+MicrosoftYaHei-Bold"/>
      <p:regular r:id="rId129"/>
    </p:embeddedFont>
    <p:embeddedFont>
      <p:font typeface="FPVGCD+MicrosoftYaHei"/>
      <p:regular r:id="rId130"/>
    </p:embeddedFont>
    <p:embeddedFont>
      <p:font typeface="NSFRHG+MicrosoftYaHei-Bold"/>
      <p:regular r:id="rId131"/>
    </p:embeddedFont>
    <p:embeddedFont>
      <p:font typeface="AEEUEL+MicrosoftYaHei"/>
      <p:regular r:id="rId132"/>
    </p:embeddedFont>
    <p:embeddedFont>
      <p:font typeface="CAHHKU+MicrosoftYaHei-Bold"/>
      <p:regular r:id="rId133"/>
    </p:embeddedFont>
    <p:embeddedFont>
      <p:font typeface="IIFWOL+MicrosoftYaHei"/>
      <p:regular r:id="rId134"/>
    </p:embeddedFont>
    <p:embeddedFont>
      <p:font typeface="IKLEIA+MicrosoftYaHei-Bold"/>
      <p:regular r:id="rId135"/>
    </p:embeddedFont>
    <p:embeddedFont>
      <p:font typeface="WLDRNA+MicrosoftYaHei"/>
      <p:regular r:id="rId136"/>
    </p:embeddedFont>
    <p:embeddedFont>
      <p:font typeface="QICOVS+MicrosoftYaHei-Bold"/>
      <p:regular r:id="rId137"/>
    </p:embeddedFont>
    <p:embeddedFont>
      <p:font typeface="BIOGSP+MicrosoftYaHei"/>
      <p:regular r:id="rId138"/>
    </p:embeddedFont>
    <p:embeddedFont>
      <p:font typeface="LHGMPF+MicrosoftYaHei-Bold"/>
      <p:regular r:id="rId139"/>
    </p:embeddedFont>
    <p:embeddedFont>
      <p:font typeface="VJNAFO+MicrosoftYaHei"/>
      <p:regular r:id="rId140"/>
    </p:embeddedFont>
    <p:embeddedFont>
      <p:font typeface="HAGVGO+MicrosoftYaHei-Bold"/>
      <p:regular r:id="rId141"/>
    </p:embeddedFont>
    <p:embeddedFont>
      <p:font typeface="SMADLU+MicrosoftYaHei"/>
      <p:regular r:id="rId142"/>
    </p:embeddedFont>
    <p:embeddedFont>
      <p:font typeface="WUDUGD+MicrosoftYaHei-Bold"/>
      <p:regular r:id="rId143"/>
    </p:embeddedFont>
    <p:embeddedFont>
      <p:font typeface="VPMMDU+MicrosoftYaHei"/>
      <p:regular r:id="rId144"/>
    </p:embeddedFont>
    <p:embeddedFont>
      <p:font typeface="CJEFSN+MicrosoftYaHei-Bold"/>
      <p:regular r:id="rId145"/>
    </p:embeddedFont>
    <p:embeddedFont>
      <p:font typeface="SHCSGJ+MicrosoftYaHei"/>
      <p:regular r:id="rId146"/>
    </p:embeddedFont>
    <p:embeddedFont>
      <p:font typeface="ULJWIH+MicrosoftYaHei-Bold"/>
      <p:regular r:id="rId147"/>
    </p:embeddedFont>
    <p:embeddedFont>
      <p:font typeface="BQUQPH+MicrosoftYaHei"/>
      <p:regular r:id="rId148"/>
    </p:embeddedFont>
    <p:embeddedFont>
      <p:font typeface="CQWQAB+MicrosoftYaHei-Bold"/>
      <p:regular r:id="rId149"/>
    </p:embeddedFont>
    <p:embeddedFont>
      <p:font typeface="DFHBLE+MicrosoftYaHei"/>
      <p:regular r:id="rId150"/>
    </p:embeddedFont>
    <p:embeddedFont>
      <p:font typeface="FPSHTV+MicrosoftYaHei-Bold"/>
      <p:regular r:id="rId151"/>
    </p:embeddedFont>
    <p:embeddedFont>
      <p:font typeface="KVQATP+MicrosoftYaHei"/>
      <p:regular r:id="rId152"/>
    </p:embeddedFont>
    <p:embeddedFont>
      <p:font typeface="CKQKRV+MicrosoftYaHei-Bold"/>
      <p:regular r:id="rId153"/>
    </p:embeddedFont>
    <p:embeddedFont>
      <p:font typeface="HSTVMI+MicrosoftYaHei"/>
      <p:regular r:id="rId154"/>
    </p:embeddedFont>
    <p:embeddedFont>
      <p:font typeface="MCJTNT+MicrosoftYaHei-Bold"/>
      <p:regular r:id="rId155"/>
    </p:embeddedFont>
    <p:embeddedFont>
      <p:font typeface="BDGBMB+MicrosoftYaHei"/>
      <p:regular r:id="rId156"/>
    </p:embeddedFont>
    <p:embeddedFont>
      <p:font typeface="LLPHTC+MicrosoftYaHei-Bold"/>
      <p:regular r:id="rId157"/>
    </p:embeddedFont>
    <p:embeddedFont>
      <p:font typeface="ROWSUL+MicrosoftYaHei"/>
      <p:regular r:id="rId158"/>
    </p:embeddedFont>
    <p:embeddedFont>
      <p:font typeface="PMQCBP+MicrosoftYaHei-Bold"/>
      <p:regular r:id="rId159"/>
    </p:embeddedFont>
    <p:embeddedFont>
      <p:font typeface="ELHBQB+MicrosoftYaHei"/>
      <p:regular r:id="rId160"/>
    </p:embeddedFont>
    <p:embeddedFont>
      <p:font typeface="HTWLDK+MicrosoftYaHei-Bold"/>
      <p:regular r:id="rId161"/>
    </p:embeddedFont>
    <p:embeddedFont>
      <p:font typeface="SEAHWQ+MicrosoftYaHei"/>
      <p:regular r:id="rId162"/>
    </p:embeddedFont>
    <p:embeddedFont>
      <p:font typeface="MFTTKF+MicrosoftYaHei-Bold"/>
      <p:regular r:id="rId163"/>
    </p:embeddedFont>
    <p:embeddedFont>
      <p:font typeface="EWRVUV+MicrosoftYaHei"/>
      <p:regular r:id="rId164"/>
    </p:embeddedFont>
    <p:embeddedFont>
      <p:font typeface="MSFQDH+MicrosoftYaHei-Bold"/>
      <p:regular r:id="rId165"/>
    </p:embeddedFont>
    <p:embeddedFont>
      <p:font typeface="JRELFF+MicrosoftYaHei"/>
      <p:regular r:id="rId166"/>
    </p:embeddedFont>
    <p:embeddedFont>
      <p:font typeface="EPPUHC+MicrosoftYaHei-Bold"/>
      <p:regular r:id="rId167"/>
    </p:embeddedFont>
    <p:embeddedFont>
      <p:font typeface="OSBFTV+MicrosoftYaHei"/>
      <p:regular r:id="rId168"/>
    </p:embeddedFont>
    <p:embeddedFont>
      <p:font typeface="KMMKVV+MicrosoftYaHei"/>
      <p:regular r:id="rId169"/>
    </p:embeddedFont>
    <p:embeddedFont>
      <p:font typeface="VIBOMK+MicrosoftYaHei"/>
      <p:regular r:id="rId170"/>
    </p:embeddedFont>
    <p:embeddedFont>
      <p:font typeface="LFIKAU+MicrosoftYaHei"/>
      <p:regular r:id="rId171"/>
    </p:embeddedFont>
    <p:embeddedFont>
      <p:font typeface="VVJKHF+MicrosoftYaHei"/>
      <p:regular r:id="rId172"/>
    </p:embeddedFont>
    <p:embeddedFont>
      <p:font typeface="WABSIE+MicrosoftYaHei-Bold"/>
      <p:regular r:id="rId173"/>
    </p:embeddedFont>
  </p:embeddedFontLst>
  <p:custDataLst>
    <p:tags r:id="rId9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00" Type="http://schemas.openxmlformats.org/officeDocument/2006/relationships/font" Target="fonts/font9.fntdata" /><Relationship Id="rId101" Type="http://schemas.openxmlformats.org/officeDocument/2006/relationships/font" Target="fonts/font10.fntdata" /><Relationship Id="rId102" Type="http://schemas.openxmlformats.org/officeDocument/2006/relationships/font" Target="fonts/font11.fntdata" /><Relationship Id="rId103" Type="http://schemas.openxmlformats.org/officeDocument/2006/relationships/font" Target="fonts/font12.fntdata" /><Relationship Id="rId104" Type="http://schemas.openxmlformats.org/officeDocument/2006/relationships/font" Target="fonts/font13.fntdata" /><Relationship Id="rId105" Type="http://schemas.openxmlformats.org/officeDocument/2006/relationships/font" Target="fonts/font14.fntdata" /><Relationship Id="rId106" Type="http://schemas.openxmlformats.org/officeDocument/2006/relationships/font" Target="fonts/font15.fntdata" /><Relationship Id="rId107" Type="http://schemas.openxmlformats.org/officeDocument/2006/relationships/font" Target="fonts/font16.fntdata" /><Relationship Id="rId108" Type="http://schemas.openxmlformats.org/officeDocument/2006/relationships/font" Target="fonts/font17.fntdata" /><Relationship Id="rId109" Type="http://schemas.openxmlformats.org/officeDocument/2006/relationships/font" Target="fonts/font18.fntdata" /><Relationship Id="rId11" Type="http://schemas.openxmlformats.org/officeDocument/2006/relationships/slideMaster" Target="slideMasters/slideMaster11.xml" /><Relationship Id="rId110" Type="http://schemas.openxmlformats.org/officeDocument/2006/relationships/font" Target="fonts/font19.fntdata" /><Relationship Id="rId111" Type="http://schemas.openxmlformats.org/officeDocument/2006/relationships/font" Target="fonts/font20.fntdata" /><Relationship Id="rId112" Type="http://schemas.openxmlformats.org/officeDocument/2006/relationships/font" Target="fonts/font21.fntdata" /><Relationship Id="rId113" Type="http://schemas.openxmlformats.org/officeDocument/2006/relationships/font" Target="fonts/font22.fntdata" /><Relationship Id="rId114" Type="http://schemas.openxmlformats.org/officeDocument/2006/relationships/font" Target="fonts/font23.fntdata" /><Relationship Id="rId115" Type="http://schemas.openxmlformats.org/officeDocument/2006/relationships/font" Target="fonts/font24.fntdata" /><Relationship Id="rId116" Type="http://schemas.openxmlformats.org/officeDocument/2006/relationships/font" Target="fonts/font25.fntdata" /><Relationship Id="rId117" Type="http://schemas.openxmlformats.org/officeDocument/2006/relationships/font" Target="fonts/font26.fntdata" /><Relationship Id="rId118" Type="http://schemas.openxmlformats.org/officeDocument/2006/relationships/font" Target="fonts/font27.fntdata" /><Relationship Id="rId119" Type="http://schemas.openxmlformats.org/officeDocument/2006/relationships/font" Target="fonts/font28.fntdata" /><Relationship Id="rId12" Type="http://schemas.openxmlformats.org/officeDocument/2006/relationships/slideMaster" Target="slideMasters/slideMaster12.xml" /><Relationship Id="rId120" Type="http://schemas.openxmlformats.org/officeDocument/2006/relationships/font" Target="fonts/font29.fntdata" /><Relationship Id="rId121" Type="http://schemas.openxmlformats.org/officeDocument/2006/relationships/font" Target="fonts/font30.fntdata" /><Relationship Id="rId122" Type="http://schemas.openxmlformats.org/officeDocument/2006/relationships/font" Target="fonts/font31.fntdata" /><Relationship Id="rId123" Type="http://schemas.openxmlformats.org/officeDocument/2006/relationships/font" Target="fonts/font32.fntdata" /><Relationship Id="rId124" Type="http://schemas.openxmlformats.org/officeDocument/2006/relationships/font" Target="fonts/font33.fntdata" /><Relationship Id="rId125" Type="http://schemas.openxmlformats.org/officeDocument/2006/relationships/font" Target="fonts/font34.fntdata" /><Relationship Id="rId126" Type="http://schemas.openxmlformats.org/officeDocument/2006/relationships/font" Target="fonts/font35.fntdata" /><Relationship Id="rId127" Type="http://schemas.openxmlformats.org/officeDocument/2006/relationships/font" Target="fonts/font36.fntdata" /><Relationship Id="rId128" Type="http://schemas.openxmlformats.org/officeDocument/2006/relationships/font" Target="fonts/font37.fntdata" /><Relationship Id="rId129" Type="http://schemas.openxmlformats.org/officeDocument/2006/relationships/font" Target="fonts/font38.fntdata" /><Relationship Id="rId13" Type="http://schemas.openxmlformats.org/officeDocument/2006/relationships/slideMaster" Target="slideMasters/slideMaster13.xml" /><Relationship Id="rId130" Type="http://schemas.openxmlformats.org/officeDocument/2006/relationships/font" Target="fonts/font39.fntdata" /><Relationship Id="rId131" Type="http://schemas.openxmlformats.org/officeDocument/2006/relationships/font" Target="fonts/font40.fntdata" /><Relationship Id="rId132" Type="http://schemas.openxmlformats.org/officeDocument/2006/relationships/font" Target="fonts/font41.fntdata" /><Relationship Id="rId133" Type="http://schemas.openxmlformats.org/officeDocument/2006/relationships/font" Target="fonts/font42.fntdata" /><Relationship Id="rId134" Type="http://schemas.openxmlformats.org/officeDocument/2006/relationships/font" Target="fonts/font43.fntdata" /><Relationship Id="rId135" Type="http://schemas.openxmlformats.org/officeDocument/2006/relationships/font" Target="fonts/font44.fntdata" /><Relationship Id="rId136" Type="http://schemas.openxmlformats.org/officeDocument/2006/relationships/font" Target="fonts/font45.fntdata" /><Relationship Id="rId137" Type="http://schemas.openxmlformats.org/officeDocument/2006/relationships/font" Target="fonts/font46.fntdata" /><Relationship Id="rId138" Type="http://schemas.openxmlformats.org/officeDocument/2006/relationships/font" Target="fonts/font47.fntdata" /><Relationship Id="rId139" Type="http://schemas.openxmlformats.org/officeDocument/2006/relationships/font" Target="fonts/font48.fntdata" /><Relationship Id="rId14" Type="http://schemas.openxmlformats.org/officeDocument/2006/relationships/slideMaster" Target="slideMasters/slideMaster14.xml" /><Relationship Id="rId140" Type="http://schemas.openxmlformats.org/officeDocument/2006/relationships/font" Target="fonts/font49.fntdata" /><Relationship Id="rId141" Type="http://schemas.openxmlformats.org/officeDocument/2006/relationships/font" Target="fonts/font50.fntdata" /><Relationship Id="rId142" Type="http://schemas.openxmlformats.org/officeDocument/2006/relationships/font" Target="fonts/font51.fntdata" /><Relationship Id="rId143" Type="http://schemas.openxmlformats.org/officeDocument/2006/relationships/font" Target="fonts/font52.fntdata" /><Relationship Id="rId144" Type="http://schemas.openxmlformats.org/officeDocument/2006/relationships/font" Target="fonts/font53.fntdata" /><Relationship Id="rId145" Type="http://schemas.openxmlformats.org/officeDocument/2006/relationships/font" Target="fonts/font54.fntdata" /><Relationship Id="rId146" Type="http://schemas.openxmlformats.org/officeDocument/2006/relationships/font" Target="fonts/font55.fntdata" /><Relationship Id="rId147" Type="http://schemas.openxmlformats.org/officeDocument/2006/relationships/font" Target="fonts/font56.fntdata" /><Relationship Id="rId148" Type="http://schemas.openxmlformats.org/officeDocument/2006/relationships/font" Target="fonts/font57.fntdata" /><Relationship Id="rId149" Type="http://schemas.openxmlformats.org/officeDocument/2006/relationships/font" Target="fonts/font58.fntdata" /><Relationship Id="rId15" Type="http://schemas.openxmlformats.org/officeDocument/2006/relationships/slideMaster" Target="slideMasters/slideMaster15.xml" /><Relationship Id="rId150" Type="http://schemas.openxmlformats.org/officeDocument/2006/relationships/font" Target="fonts/font59.fntdata" /><Relationship Id="rId151" Type="http://schemas.openxmlformats.org/officeDocument/2006/relationships/font" Target="fonts/font60.fntdata" /><Relationship Id="rId152" Type="http://schemas.openxmlformats.org/officeDocument/2006/relationships/font" Target="fonts/font61.fntdata" /><Relationship Id="rId153" Type="http://schemas.openxmlformats.org/officeDocument/2006/relationships/font" Target="fonts/font62.fntdata" /><Relationship Id="rId154" Type="http://schemas.openxmlformats.org/officeDocument/2006/relationships/font" Target="fonts/font63.fntdata" /><Relationship Id="rId155" Type="http://schemas.openxmlformats.org/officeDocument/2006/relationships/font" Target="fonts/font64.fntdata" /><Relationship Id="rId156" Type="http://schemas.openxmlformats.org/officeDocument/2006/relationships/font" Target="fonts/font65.fntdata" /><Relationship Id="rId157" Type="http://schemas.openxmlformats.org/officeDocument/2006/relationships/font" Target="fonts/font66.fntdata" /><Relationship Id="rId158" Type="http://schemas.openxmlformats.org/officeDocument/2006/relationships/font" Target="fonts/font67.fntdata" /><Relationship Id="rId159" Type="http://schemas.openxmlformats.org/officeDocument/2006/relationships/font" Target="fonts/font68.fntdata" /><Relationship Id="rId16" Type="http://schemas.openxmlformats.org/officeDocument/2006/relationships/slideMaster" Target="slideMasters/slideMaster16.xml" /><Relationship Id="rId160" Type="http://schemas.openxmlformats.org/officeDocument/2006/relationships/font" Target="fonts/font69.fntdata" /><Relationship Id="rId161" Type="http://schemas.openxmlformats.org/officeDocument/2006/relationships/font" Target="fonts/font70.fntdata" /><Relationship Id="rId162" Type="http://schemas.openxmlformats.org/officeDocument/2006/relationships/font" Target="fonts/font71.fntdata" /><Relationship Id="rId163" Type="http://schemas.openxmlformats.org/officeDocument/2006/relationships/font" Target="fonts/font72.fntdata" /><Relationship Id="rId164" Type="http://schemas.openxmlformats.org/officeDocument/2006/relationships/font" Target="fonts/font73.fntdata" /><Relationship Id="rId165" Type="http://schemas.openxmlformats.org/officeDocument/2006/relationships/font" Target="fonts/font74.fntdata" /><Relationship Id="rId166" Type="http://schemas.openxmlformats.org/officeDocument/2006/relationships/font" Target="fonts/font75.fntdata" /><Relationship Id="rId167" Type="http://schemas.openxmlformats.org/officeDocument/2006/relationships/font" Target="fonts/font76.fntdata" /><Relationship Id="rId168" Type="http://schemas.openxmlformats.org/officeDocument/2006/relationships/font" Target="fonts/font77.fntdata" /><Relationship Id="rId169" Type="http://schemas.openxmlformats.org/officeDocument/2006/relationships/font" Target="fonts/font78.fntdata" /><Relationship Id="rId17" Type="http://schemas.openxmlformats.org/officeDocument/2006/relationships/slideMaster" Target="slideMasters/slideMaster17.xml" /><Relationship Id="rId170" Type="http://schemas.openxmlformats.org/officeDocument/2006/relationships/font" Target="fonts/font79.fntdata" /><Relationship Id="rId171" Type="http://schemas.openxmlformats.org/officeDocument/2006/relationships/font" Target="fonts/font80.fntdata" /><Relationship Id="rId172" Type="http://schemas.openxmlformats.org/officeDocument/2006/relationships/font" Target="fonts/font81.fntdata" /><Relationship Id="rId173" Type="http://schemas.openxmlformats.org/officeDocument/2006/relationships/font" Target="fonts/font82.fntdata" /><Relationship Id="rId174" Type="http://schemas.openxmlformats.org/officeDocument/2006/relationships/presProps" Target="presProps.xml" /><Relationship Id="rId175" Type="http://schemas.openxmlformats.org/officeDocument/2006/relationships/viewProps" Target="viewProps.xml" /><Relationship Id="rId176" Type="http://schemas.openxmlformats.org/officeDocument/2006/relationships/theme" Target="theme/theme1.xml" /><Relationship Id="rId177" Type="http://schemas.openxmlformats.org/officeDocument/2006/relationships/tableStyles" Target="tableStyles.xml" /><Relationship Id="rId18" Type="http://schemas.openxmlformats.org/officeDocument/2006/relationships/slideMaster" Target="slideMasters/slideMaster18.xml" /><Relationship Id="rId19" Type="http://schemas.openxmlformats.org/officeDocument/2006/relationships/slideMaster" Target="slideMasters/slideMaster19.xml" /><Relationship Id="rId2" Type="http://schemas.openxmlformats.org/officeDocument/2006/relationships/slideMaster" Target="slideMasters/slideMaster2.xml" /><Relationship Id="rId20" Type="http://schemas.openxmlformats.org/officeDocument/2006/relationships/slideMaster" Target="slideMasters/slideMaster20.xml" /><Relationship Id="rId21" Type="http://schemas.openxmlformats.org/officeDocument/2006/relationships/slideMaster" Target="slideMasters/slideMaster21.xml" /><Relationship Id="rId22" Type="http://schemas.openxmlformats.org/officeDocument/2006/relationships/slideMaster" Target="slideMasters/slideMaster22.xml" /><Relationship Id="rId23" Type="http://schemas.openxmlformats.org/officeDocument/2006/relationships/slideMaster" Target="slideMasters/slideMaster23.xml" /><Relationship Id="rId24" Type="http://schemas.openxmlformats.org/officeDocument/2006/relationships/slideMaster" Target="slideMasters/slideMaster24.xml" /><Relationship Id="rId25" Type="http://schemas.openxmlformats.org/officeDocument/2006/relationships/slideMaster" Target="slideMasters/slideMaster25.xml" /><Relationship Id="rId26" Type="http://schemas.openxmlformats.org/officeDocument/2006/relationships/slideMaster" Target="slideMasters/slideMaster26.xml" /><Relationship Id="rId27" Type="http://schemas.openxmlformats.org/officeDocument/2006/relationships/slideMaster" Target="slideMasters/slideMaster27.xml" /><Relationship Id="rId28" Type="http://schemas.openxmlformats.org/officeDocument/2006/relationships/slideMaster" Target="slideMasters/slideMaster28.xml" /><Relationship Id="rId29" Type="http://schemas.openxmlformats.org/officeDocument/2006/relationships/slideMaster" Target="slideMasters/slideMaster29.xml" /><Relationship Id="rId3" Type="http://schemas.openxmlformats.org/officeDocument/2006/relationships/slideMaster" Target="slideMasters/slideMaster3.xml" /><Relationship Id="rId30" Type="http://schemas.openxmlformats.org/officeDocument/2006/relationships/slideMaster" Target="slideMasters/slideMaster30.xml" /><Relationship Id="rId31" Type="http://schemas.openxmlformats.org/officeDocument/2006/relationships/slideMaster" Target="slideMasters/slideMaster31.xml" /><Relationship Id="rId32" Type="http://schemas.openxmlformats.org/officeDocument/2006/relationships/slideMaster" Target="slideMasters/slideMaster32.xml" /><Relationship Id="rId33" Type="http://schemas.openxmlformats.org/officeDocument/2006/relationships/slideMaster" Target="slideMasters/slideMaster33.xml" /><Relationship Id="rId34" Type="http://schemas.openxmlformats.org/officeDocument/2006/relationships/slideMaster" Target="slideMasters/slideMaster34.xml" /><Relationship Id="rId35" Type="http://schemas.openxmlformats.org/officeDocument/2006/relationships/slideMaster" Target="slideMasters/slideMaster35.xml" /><Relationship Id="rId36" Type="http://schemas.openxmlformats.org/officeDocument/2006/relationships/slideMaster" Target="slideMasters/slideMaster36.xml" /><Relationship Id="rId37" Type="http://schemas.openxmlformats.org/officeDocument/2006/relationships/slideMaster" Target="slideMasters/slideMaster37.xml" /><Relationship Id="rId38" Type="http://schemas.openxmlformats.org/officeDocument/2006/relationships/slideMaster" Target="slideMasters/slideMaster38.xml" /><Relationship Id="rId39" Type="http://schemas.openxmlformats.org/officeDocument/2006/relationships/slideMaster" Target="slideMasters/slideMaster39.xml" /><Relationship Id="rId4" Type="http://schemas.openxmlformats.org/officeDocument/2006/relationships/slideMaster" Target="slideMasters/slideMaster4.xml" /><Relationship Id="rId40" Type="http://schemas.openxmlformats.org/officeDocument/2006/relationships/slideMaster" Target="slideMasters/slideMaster40.xml" /><Relationship Id="rId41" Type="http://schemas.openxmlformats.org/officeDocument/2006/relationships/slideMaster" Target="slideMasters/slideMaster41.xml" /><Relationship Id="rId42" Type="http://schemas.openxmlformats.org/officeDocument/2006/relationships/slideMaster" Target="slideMasters/slideMaster42.xml" /><Relationship Id="rId43" Type="http://schemas.openxmlformats.org/officeDocument/2006/relationships/slideMaster" Target="slideMasters/slideMaster43.xml" /><Relationship Id="rId44" Type="http://schemas.openxmlformats.org/officeDocument/2006/relationships/slideMaster" Target="slideMasters/slideMaster44.xml" /><Relationship Id="rId45" Type="http://schemas.openxmlformats.org/officeDocument/2006/relationships/slideMaster" Target="slideMasters/slideMaster45.xml" /><Relationship Id="rId46" Type="http://schemas.openxmlformats.org/officeDocument/2006/relationships/slide" Target="slides/slide1.xml" /><Relationship Id="rId47" Type="http://schemas.openxmlformats.org/officeDocument/2006/relationships/slide" Target="slides/slide2.xml" /><Relationship Id="rId48" Type="http://schemas.openxmlformats.org/officeDocument/2006/relationships/slide" Target="slides/slide3.xml" /><Relationship Id="rId49" Type="http://schemas.openxmlformats.org/officeDocument/2006/relationships/slide" Target="slides/slide4.xml" /><Relationship Id="rId5" Type="http://schemas.openxmlformats.org/officeDocument/2006/relationships/slideMaster" Target="slideMasters/slideMaster5.xml" /><Relationship Id="rId50" Type="http://schemas.openxmlformats.org/officeDocument/2006/relationships/slide" Target="slides/slide5.xml" /><Relationship Id="rId51" Type="http://schemas.openxmlformats.org/officeDocument/2006/relationships/slide" Target="slides/slide6.xml" /><Relationship Id="rId52" Type="http://schemas.openxmlformats.org/officeDocument/2006/relationships/slide" Target="slides/slide7.xml" /><Relationship Id="rId53" Type="http://schemas.openxmlformats.org/officeDocument/2006/relationships/slide" Target="slides/slide8.xml" /><Relationship Id="rId54" Type="http://schemas.openxmlformats.org/officeDocument/2006/relationships/slide" Target="slides/slide9.xml" /><Relationship Id="rId55" Type="http://schemas.openxmlformats.org/officeDocument/2006/relationships/slide" Target="slides/slide10.xml" /><Relationship Id="rId56" Type="http://schemas.openxmlformats.org/officeDocument/2006/relationships/slide" Target="slides/slide11.xml" /><Relationship Id="rId57" Type="http://schemas.openxmlformats.org/officeDocument/2006/relationships/slide" Target="slides/slide12.xml" /><Relationship Id="rId58" Type="http://schemas.openxmlformats.org/officeDocument/2006/relationships/slide" Target="slides/slide13.xml" /><Relationship Id="rId59" Type="http://schemas.openxmlformats.org/officeDocument/2006/relationships/slide" Target="slides/slide14.xml" /><Relationship Id="rId6" Type="http://schemas.openxmlformats.org/officeDocument/2006/relationships/slideMaster" Target="slideMasters/slideMaster6.xml" /><Relationship Id="rId60" Type="http://schemas.openxmlformats.org/officeDocument/2006/relationships/slide" Target="slides/slide15.xml" /><Relationship Id="rId61" Type="http://schemas.openxmlformats.org/officeDocument/2006/relationships/slide" Target="slides/slide16.xml" /><Relationship Id="rId62" Type="http://schemas.openxmlformats.org/officeDocument/2006/relationships/slide" Target="slides/slide17.xml" /><Relationship Id="rId63" Type="http://schemas.openxmlformats.org/officeDocument/2006/relationships/slide" Target="slides/slide18.xml" /><Relationship Id="rId64" Type="http://schemas.openxmlformats.org/officeDocument/2006/relationships/slide" Target="slides/slide19.xml" /><Relationship Id="rId65" Type="http://schemas.openxmlformats.org/officeDocument/2006/relationships/slide" Target="slides/slide20.xml" /><Relationship Id="rId66" Type="http://schemas.openxmlformats.org/officeDocument/2006/relationships/slide" Target="slides/slide21.xml" /><Relationship Id="rId67" Type="http://schemas.openxmlformats.org/officeDocument/2006/relationships/slide" Target="slides/slide22.xml" /><Relationship Id="rId68" Type="http://schemas.openxmlformats.org/officeDocument/2006/relationships/slide" Target="slides/slide23.xml" /><Relationship Id="rId69" Type="http://schemas.openxmlformats.org/officeDocument/2006/relationships/slide" Target="slides/slide24.xml" /><Relationship Id="rId7" Type="http://schemas.openxmlformats.org/officeDocument/2006/relationships/slideMaster" Target="slideMasters/slideMaster7.xml" /><Relationship Id="rId70" Type="http://schemas.openxmlformats.org/officeDocument/2006/relationships/slide" Target="slides/slide25.xml" /><Relationship Id="rId71" Type="http://schemas.openxmlformats.org/officeDocument/2006/relationships/slide" Target="slides/slide26.xml" /><Relationship Id="rId72" Type="http://schemas.openxmlformats.org/officeDocument/2006/relationships/slide" Target="slides/slide27.xml" /><Relationship Id="rId73" Type="http://schemas.openxmlformats.org/officeDocument/2006/relationships/slide" Target="slides/slide28.xml" /><Relationship Id="rId74" Type="http://schemas.openxmlformats.org/officeDocument/2006/relationships/slide" Target="slides/slide29.xml" /><Relationship Id="rId75" Type="http://schemas.openxmlformats.org/officeDocument/2006/relationships/slide" Target="slides/slide30.xml" /><Relationship Id="rId76" Type="http://schemas.openxmlformats.org/officeDocument/2006/relationships/slide" Target="slides/slide31.xml" /><Relationship Id="rId77" Type="http://schemas.openxmlformats.org/officeDocument/2006/relationships/slide" Target="slides/slide32.xml" /><Relationship Id="rId78" Type="http://schemas.openxmlformats.org/officeDocument/2006/relationships/slide" Target="slides/slide33.xml" /><Relationship Id="rId79" Type="http://schemas.openxmlformats.org/officeDocument/2006/relationships/slide" Target="slides/slide34.xml" /><Relationship Id="rId8" Type="http://schemas.openxmlformats.org/officeDocument/2006/relationships/slideMaster" Target="slideMasters/slideMaster8.xml" /><Relationship Id="rId80" Type="http://schemas.openxmlformats.org/officeDocument/2006/relationships/slide" Target="slides/slide35.xml" /><Relationship Id="rId81" Type="http://schemas.openxmlformats.org/officeDocument/2006/relationships/slide" Target="slides/slide36.xml" /><Relationship Id="rId82" Type="http://schemas.openxmlformats.org/officeDocument/2006/relationships/slide" Target="slides/slide37.xml" /><Relationship Id="rId83" Type="http://schemas.openxmlformats.org/officeDocument/2006/relationships/slide" Target="slides/slide38.xml" /><Relationship Id="rId84" Type="http://schemas.openxmlformats.org/officeDocument/2006/relationships/slide" Target="slides/slide39.xml" /><Relationship Id="rId85" Type="http://schemas.openxmlformats.org/officeDocument/2006/relationships/slide" Target="slides/slide40.xml" /><Relationship Id="rId86" Type="http://schemas.openxmlformats.org/officeDocument/2006/relationships/slide" Target="slides/slide41.xml" /><Relationship Id="rId87" Type="http://schemas.openxmlformats.org/officeDocument/2006/relationships/slide" Target="slides/slide42.xml" /><Relationship Id="rId88" Type="http://schemas.openxmlformats.org/officeDocument/2006/relationships/slide" Target="slides/slide43.xml" /><Relationship Id="rId89" Type="http://schemas.openxmlformats.org/officeDocument/2006/relationships/slide" Target="slides/slide44.xml" /><Relationship Id="rId9" Type="http://schemas.openxmlformats.org/officeDocument/2006/relationships/slideMaster" Target="slideMasters/slideMaster9.xml" /><Relationship Id="rId90" Type="http://schemas.openxmlformats.org/officeDocument/2006/relationships/slide" Target="slides/slide45.xml" /><Relationship Id="rId91" Type="http://schemas.openxmlformats.org/officeDocument/2006/relationships/tags" Target="tags/tag1.xml" /><Relationship Id="rId92" Type="http://schemas.openxmlformats.org/officeDocument/2006/relationships/font" Target="fonts/font1.fntdata" /><Relationship Id="rId93" Type="http://schemas.openxmlformats.org/officeDocument/2006/relationships/font" Target="fonts/font2.fntdata" /><Relationship Id="rId94" Type="http://schemas.openxmlformats.org/officeDocument/2006/relationships/font" Target="fonts/font3.fntdata" /><Relationship Id="rId95" Type="http://schemas.openxmlformats.org/officeDocument/2006/relationships/font" Target="fonts/font4.fntdata" /><Relationship Id="rId96" Type="http://schemas.openxmlformats.org/officeDocument/2006/relationships/font" Target="fonts/font5.fntdata" /><Relationship Id="rId97" Type="http://schemas.openxmlformats.org/officeDocument/2006/relationships/font" Target="fonts/font6.fntdata" /><Relationship Id="rId98" Type="http://schemas.openxmlformats.org/officeDocument/2006/relationships/font" Target="fonts/font7.fntdata" /><Relationship Id="rId99" Type="http://schemas.openxmlformats.org/officeDocument/2006/relationships/font" Target="fonts/font8.fntdata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2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3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4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5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theme" Target="../theme/theme11.xml" /></Relationships>
</file>

<file path=ppt/slideMasters/_rels/slideMaster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heme" Target="../theme/theme12.xml" /></Relationships>
</file>

<file path=ppt/slideMasters/_rels/slideMaster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" Target="../theme/theme13.xml" /></Relationships>
</file>

<file path=ppt/slideMasters/_rels/slideMaster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theme" Target="../theme/theme14.xml" /></Relationships>
</file>

<file path=ppt/slideMasters/_rels/slideMaster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theme" Target="../theme/theme15.xml" /></Relationships>
</file>

<file path=ppt/slideMasters/_rels/slideMaster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theme" Target="../theme/theme16.xml" /></Relationships>
</file>

<file path=ppt/slideMasters/_rels/slideMaster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theme" Target="../theme/theme17.xml" /></Relationships>
</file>

<file path=ppt/slideMasters/_rels/slideMaster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theme" Target="../theme/theme18.xml" /></Relationships>
</file>

<file path=ppt/slideMasters/_rels/slideMaster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heme" Target="../theme/theme1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theme" Target="../theme/theme20.xml" /></Relationships>
</file>

<file path=ppt/slideMasters/_rels/slideMaster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theme" Target="../theme/theme21.xml" /></Relationships>
</file>

<file path=ppt/slideMasters/_rels/slideMaster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theme" Target="../theme/theme22.xml" /></Relationships>
</file>

<file path=ppt/slideMasters/_rels/slideMaster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theme" Target="../theme/theme23.xml" /></Relationships>
</file>

<file path=ppt/slideMasters/_rels/slideMaster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theme" Target="../theme/theme24.xml" /></Relationships>
</file>

<file path=ppt/slideMasters/_rels/slideMaster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theme" Target="../theme/theme25.xml" /></Relationships>
</file>

<file path=ppt/slideMasters/_rels/slideMaster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theme" Target="../theme/theme26.xml" /></Relationships>
</file>

<file path=ppt/slideMasters/_rels/slideMaster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theme" Target="../theme/theme27.xml" /></Relationships>
</file>

<file path=ppt/slideMasters/_rels/slideMaster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2" Type="http://schemas.openxmlformats.org/officeDocument/2006/relationships/theme" Target="../theme/theme28.xml" /></Relationships>
</file>

<file path=ppt/slideMasters/_rels/slideMaster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theme" Target="../theme/theme29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theme" Target="../theme/theme30.xml" /></Relationships>
</file>

<file path=ppt/slideMasters/_rels/slideMaster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 /><Relationship Id="rId2" Type="http://schemas.openxmlformats.org/officeDocument/2006/relationships/theme" Target="../theme/theme31.xml" /></Relationships>
</file>

<file path=ppt/slideMasters/_rels/slideMaster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 /><Relationship Id="rId2" Type="http://schemas.openxmlformats.org/officeDocument/2006/relationships/theme" Target="../theme/theme32.xml" /></Relationships>
</file>

<file path=ppt/slideMasters/_rels/slideMaster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 /><Relationship Id="rId2" Type="http://schemas.openxmlformats.org/officeDocument/2006/relationships/theme" Target="../theme/theme33.xml" /></Relationships>
</file>

<file path=ppt/slideMasters/_rels/slideMaster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theme" Target="../theme/theme34.xml" /></Relationships>
</file>

<file path=ppt/slideMasters/_rels/slideMaster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 /><Relationship Id="rId2" Type="http://schemas.openxmlformats.org/officeDocument/2006/relationships/theme" Target="../theme/theme35.xml" /></Relationships>
</file>

<file path=ppt/slideMasters/_rels/slideMaster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Relationship Id="rId2" Type="http://schemas.openxmlformats.org/officeDocument/2006/relationships/theme" Target="../theme/theme36.xml" /></Relationships>
</file>

<file path=ppt/slideMasters/_rels/slideMaster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 /><Relationship Id="rId2" Type="http://schemas.openxmlformats.org/officeDocument/2006/relationships/theme" Target="../theme/theme37.xml" /></Relationships>
</file>

<file path=ppt/slideMasters/_rels/slideMaster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8.xml" /><Relationship Id="rId2" Type="http://schemas.openxmlformats.org/officeDocument/2006/relationships/theme" Target="../theme/theme38.xml" /></Relationships>
</file>

<file path=ppt/slideMasters/_rels/slideMaster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 /><Relationship Id="rId2" Type="http://schemas.openxmlformats.org/officeDocument/2006/relationships/theme" Target="../theme/theme39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 /><Relationship Id="rId2" Type="http://schemas.openxmlformats.org/officeDocument/2006/relationships/theme" Target="../theme/theme40.xml" /></Relationships>
</file>

<file path=ppt/slideMasters/_rels/slideMaster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theme" Target="../theme/theme41.xml" /></Relationships>
</file>

<file path=ppt/slideMasters/_rels/slideMaster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.xml" /><Relationship Id="rId2" Type="http://schemas.openxmlformats.org/officeDocument/2006/relationships/theme" Target="../theme/theme42.xml" /></Relationships>
</file>

<file path=ppt/slideMasters/_rels/slideMaster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3.xml" /><Relationship Id="rId2" Type="http://schemas.openxmlformats.org/officeDocument/2006/relationships/theme" Target="../theme/theme43.xml" /></Relationships>
</file>

<file path=ppt/slideMasters/_rels/slideMaster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.xml" /><Relationship Id="rId2" Type="http://schemas.openxmlformats.org/officeDocument/2006/relationships/theme" Target="../theme/theme44.xml" /></Relationships>
</file>

<file path=ppt/slideMasters/_rels/slideMaster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2" Type="http://schemas.openxmlformats.org/officeDocument/2006/relationships/theme" Target="../theme/theme45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5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image" Target="../media/image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image" Target="../media/image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image" Target="../media/image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5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image" Target="../media/image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image" Target="../media/image5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image" Target="../media/image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image" Target="../media/image5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image" Target="../media/image5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image" Target="../media/image5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5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image" Target="../media/image5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2" Type="http://schemas.openxmlformats.org/officeDocument/2006/relationships/image" Target="../media/image5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image" Target="../media/image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image" Target="../media/image5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 /><Relationship Id="rId2" Type="http://schemas.openxmlformats.org/officeDocument/2006/relationships/image" Target="../media/image5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 /><Relationship Id="rId2" Type="http://schemas.openxmlformats.org/officeDocument/2006/relationships/image" Target="../media/image5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 /><Relationship Id="rId2" Type="http://schemas.openxmlformats.org/officeDocument/2006/relationships/image" Target="../media/image5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5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 /><Relationship Id="rId2" Type="http://schemas.openxmlformats.org/officeDocument/2006/relationships/image" Target="../media/image5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Relationship Id="rId2" Type="http://schemas.openxmlformats.org/officeDocument/2006/relationships/image" Target="../media/image5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 /><Relationship Id="rId2" Type="http://schemas.openxmlformats.org/officeDocument/2006/relationships/image" Target="../media/image5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8.xml" /><Relationship Id="rId2" Type="http://schemas.openxmlformats.org/officeDocument/2006/relationships/image" Target="../media/image5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 /><Relationship Id="rId2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 /><Relationship Id="rId2" Type="http://schemas.openxmlformats.org/officeDocument/2006/relationships/image" Target="../media/image5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image" Target="../media/image5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.xml" /><Relationship Id="rId2" Type="http://schemas.openxmlformats.org/officeDocument/2006/relationships/image" Target="../media/image5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3.xml" /><Relationship Id="rId2" Type="http://schemas.openxmlformats.org/officeDocument/2006/relationships/image" Target="../media/image5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.xml" /><Relationship Id="rId2" Type="http://schemas.openxmlformats.org/officeDocument/2006/relationships/image" Target="../media/image5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2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23348" y="1131359"/>
            <a:ext cx="5968364" cy="1578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080"/>
              </a:lnSpc>
              <a:spcBef>
                <a:spcPct val="0"/>
              </a:spcBef>
              <a:spcAft>
                <a:spcPct val="0"/>
              </a:spcAft>
            </a:pPr>
            <a:r>
              <a:rPr sz="4900" spc="-494">
                <a:solidFill>
                  <a:srgbClr val="000000"/>
                </a:solidFill>
                <a:latin typeface="VPSOPR+MicrosoftYaHei-Bold"/>
                <a:cs typeface="VPSOPR+MicrosoftYaHei-Bold"/>
              </a:rPr>
              <a:t>中小学《综合素质》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3637" y="746611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BWTFGF+MicrosoftYaHei-Bold"/>
                <a:cs typeface="BWTFGF+MicrosoftYaHei-Bold"/>
              </a:rPr>
              <a:t>第二节　素质教育的实施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9627" y="1378445"/>
            <a:ext cx="3237198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BWTFGF+MicrosoftYaHei-Bold"/>
                <a:cs typeface="BWTFGF+MicrosoftYaHei-Bold"/>
              </a:rPr>
              <a:t>一、实施素质教育的</a:t>
            </a:r>
            <a:r>
              <a:rPr sz="1700">
                <a:solidFill>
                  <a:srgbClr val="FF0000"/>
                </a:solidFill>
                <a:latin typeface="BWTFGF+MicrosoftYaHei-Bold"/>
                <a:cs typeface="BWTFGF+MicrosoftYaHei-Bold"/>
              </a:rPr>
              <a:t>基本要求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9627" y="1818499"/>
            <a:ext cx="8466516" cy="93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UPQUPU+MicrosoftYaHei"/>
                <a:cs typeface="UPQUPU+MicrosoftYaHei"/>
              </a:rPr>
              <a:t>素质教育是以提高民族素质为宗旨的教育，其具体的实施要求可以简单概括为</a:t>
            </a:r>
          </a:p>
          <a:p>
            <a:pPr marL="1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UPQUPU+MicrosoftYaHei"/>
                <a:cs typeface="UPQUPU+MicrosoftYaHei"/>
              </a:rPr>
              <a:t>一个宗旨，两个重点，三项要义。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9629" y="2647174"/>
            <a:ext cx="3941201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UPQUPU+MicrosoftYaHei"/>
                <a:cs typeface="UPQUPU+MicrosoftYaHei"/>
              </a:rPr>
              <a:t>1.一个宗旨：</a:t>
            </a:r>
            <a:r>
              <a:rPr sz="1700">
                <a:solidFill>
                  <a:srgbClr val="FF0000"/>
                </a:solidFill>
                <a:latin typeface="UPQUPU+MicrosoftYaHei"/>
                <a:cs typeface="UPQUPU+MicrosoftYaHei"/>
              </a:rPr>
              <a:t>提高民族素质</a:t>
            </a:r>
            <a:r>
              <a:rPr sz="1700">
                <a:solidFill>
                  <a:srgbClr val="000000"/>
                </a:solidFill>
                <a:latin typeface="UPQUPU+MicrosoftYaHei"/>
                <a:cs typeface="UPQUPU+MicrosoftYaHei"/>
              </a:rPr>
              <a:t>为宗旨。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9629" y="3087229"/>
            <a:ext cx="7178397" cy="989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UPQUPU+MicrosoftYaHei"/>
                <a:cs typeface="UPQUPU+MicrosoftYaHei"/>
              </a:rPr>
              <a:t>2.两个重点：促进学生</a:t>
            </a:r>
            <a:r>
              <a:rPr sz="1700">
                <a:solidFill>
                  <a:srgbClr val="FF0000"/>
                </a:solidFill>
                <a:latin typeface="UPQUPU+MicrosoftYaHei"/>
                <a:cs typeface="UPQUPU+MicrosoftYaHei"/>
              </a:rPr>
              <a:t>创新精神</a:t>
            </a:r>
            <a:r>
              <a:rPr sz="1700">
                <a:solidFill>
                  <a:srgbClr val="000000"/>
                </a:solidFill>
                <a:latin typeface="UPQUPU+MicrosoftYaHei"/>
                <a:cs typeface="UPQUPU+MicrosoftYaHei"/>
              </a:rPr>
              <a:t>和</a:t>
            </a:r>
            <a:r>
              <a:rPr sz="1700">
                <a:solidFill>
                  <a:srgbClr val="FF0000"/>
                </a:solidFill>
                <a:latin typeface="UPQUPU+MicrosoftYaHei"/>
                <a:cs typeface="UPQUPU+MicrosoftYaHei"/>
              </a:rPr>
              <a:t>实践能力</a:t>
            </a:r>
            <a:r>
              <a:rPr sz="1700">
                <a:solidFill>
                  <a:srgbClr val="000000"/>
                </a:solidFill>
                <a:latin typeface="UPQUPU+MicrosoftYaHei"/>
                <a:cs typeface="UPQUPU+MicrosoftYaHei"/>
              </a:rPr>
              <a:t>的培养。</a:t>
            </a:r>
          </a:p>
          <a:p>
            <a:pPr marL="0" marR="0">
              <a:lnSpc>
                <a:spcPts val="1776"/>
              </a:lnSpc>
              <a:spcBef>
                <a:spcPts val="1638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UPQUPU+MicrosoftYaHei"/>
                <a:cs typeface="UPQUPU+MicrosoftYaHei"/>
              </a:rPr>
              <a:t>3.三项要义：面向</a:t>
            </a:r>
            <a:r>
              <a:rPr sz="1700">
                <a:solidFill>
                  <a:srgbClr val="FF0000"/>
                </a:solidFill>
                <a:latin typeface="UPQUPU+MicrosoftYaHei"/>
                <a:cs typeface="UPQUPU+MicrosoftYaHei"/>
              </a:rPr>
              <a:t>全体</a:t>
            </a:r>
            <a:r>
              <a:rPr sz="1700">
                <a:solidFill>
                  <a:srgbClr val="000000"/>
                </a:solidFill>
                <a:latin typeface="UPQUPU+MicrosoftYaHei"/>
                <a:cs typeface="UPQUPU+MicrosoftYaHei"/>
              </a:rPr>
              <a:t>；促进学生</a:t>
            </a:r>
            <a:r>
              <a:rPr sz="1700">
                <a:solidFill>
                  <a:srgbClr val="FF0000"/>
                </a:solidFill>
                <a:latin typeface="UPQUPU+MicrosoftYaHei"/>
                <a:cs typeface="UPQUPU+MicrosoftYaHei"/>
              </a:rPr>
              <a:t>全面发展</a:t>
            </a:r>
            <a:r>
              <a:rPr sz="1700">
                <a:solidFill>
                  <a:srgbClr val="000000"/>
                </a:solidFill>
                <a:latin typeface="UPQUPU+MicrosoftYaHei"/>
                <a:cs typeface="UPQUPU+MicrosoftYaHei"/>
              </a:rPr>
              <a:t>；促进学生</a:t>
            </a:r>
            <a:r>
              <a:rPr sz="1700">
                <a:solidFill>
                  <a:srgbClr val="FF0000"/>
                </a:solidFill>
                <a:latin typeface="UPQUPU+MicrosoftYaHei"/>
                <a:cs typeface="UPQUPU+MicrosoftYaHei"/>
              </a:rPr>
              <a:t>个性发展</a:t>
            </a:r>
            <a:r>
              <a:rPr sz="1700">
                <a:solidFill>
                  <a:srgbClr val="000000"/>
                </a:solidFill>
                <a:latin typeface="UPQUPU+MicrosoftYaHei"/>
                <a:cs typeface="UPQUPU+MicrosoftYaHei"/>
              </a:rPr>
              <a:t>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2367" y="581511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VAVEQI+MicrosoftYaHei-Bold"/>
                <a:cs typeface="VAVEQI+MicrosoftYaHei-Bold"/>
              </a:rPr>
              <a:t>第二节　素质教育的实施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5952" y="1213345"/>
            <a:ext cx="4731289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VAVEQI+MicrosoftYaHei-Bold"/>
                <a:cs typeface="VAVEQI+MicrosoftYaHei-Bold"/>
              </a:rPr>
              <a:t>二、学校教育中开展素质教育的</a:t>
            </a:r>
            <a:r>
              <a:rPr sz="1700">
                <a:solidFill>
                  <a:srgbClr val="FF0000"/>
                </a:solidFill>
                <a:latin typeface="VAVEQI+MicrosoftYaHei-Bold"/>
                <a:cs typeface="VAVEQI+MicrosoftYaHei-Bold"/>
              </a:rPr>
              <a:t>途径与方法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5953" y="1653399"/>
            <a:ext cx="2988183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TSNLWN+MicrosoftYaHei"/>
                <a:cs typeface="TSNLWN+MicrosoftYaHei"/>
              </a:rPr>
              <a:t>（一）素质教育的实现途径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5953" y="2093454"/>
            <a:ext cx="3941201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TSNLWN+MicrosoftYaHei"/>
                <a:cs typeface="TSNLWN+MicrosoftYaHei"/>
              </a:rPr>
              <a:t>1.抓主导，强化全员素质教育意识。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5953" y="2533510"/>
            <a:ext cx="7178397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TSNLWN+MicrosoftYaHei"/>
                <a:cs typeface="TSNLWN+MicrosoftYaHei"/>
              </a:rPr>
              <a:t>2.抓主力，建设高素质的教师队伍。教师是实施素质教育的主力。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5953" y="2973564"/>
            <a:ext cx="9170519" cy="93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TSNLWN+MicrosoftYaHei"/>
                <a:cs typeface="TSNLWN+MicrosoftYaHei"/>
              </a:rPr>
              <a:t>3.抓阵地，优化课堂教学效果，实践“新课改”。课堂是实施素质教育的主要渠道，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TSNLWN+MicrosoftYaHei"/>
                <a:cs typeface="TSNLWN+MicrosoftYaHei"/>
              </a:rPr>
              <a:t>因此，开展素质教育必须优化课堂教学，研究和把握课改精神，实践“新课改”。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5955" y="3802240"/>
            <a:ext cx="3443171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TSNLWN+MicrosoftYaHei"/>
                <a:cs typeface="TSNLWN+MicrosoftYaHei"/>
              </a:rPr>
              <a:t>4.抓主体，全面提高学生素质。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35555" y="581511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UVWPHL+MicrosoftYaHei-Bold"/>
                <a:cs typeface="UVWPHL+MicrosoftYaHei-Bold"/>
              </a:rPr>
              <a:t>第二节　素质教育的实施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1840" y="1213345"/>
            <a:ext cx="2988183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KUHCRP+MicrosoftYaHei"/>
                <a:cs typeface="KUHCRP+MicrosoftYaHei"/>
              </a:rPr>
              <a:t>（二）开展素质教育的方法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1840" y="1653399"/>
            <a:ext cx="2696125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KUHCRP+MicrosoftYaHei"/>
                <a:cs typeface="KUHCRP+MicrosoftYaHei"/>
              </a:rPr>
              <a:t>1.教师成为素质教育者。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1840" y="2093454"/>
            <a:ext cx="1585631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KUHCRP+MicrosoftYaHei"/>
                <a:cs typeface="KUHCRP+MicrosoftYaHei"/>
              </a:rPr>
              <a:t>2.学科教学。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1840" y="2533510"/>
            <a:ext cx="7118454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KUHCRP+MicrosoftYaHei"/>
                <a:cs typeface="KUHCRP+MicrosoftYaHei"/>
              </a:rPr>
              <a:t>（1）优化课程结构体系：巧用课程资源，营造良好的教学情境。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1840" y="2973564"/>
            <a:ext cx="8861560" cy="93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KUHCRP+MicrosoftYaHei"/>
                <a:cs typeface="KUHCRP+MicrosoftYaHei"/>
              </a:rPr>
              <a:t>（2）改革教学方法：重视学生个体体验；重视实践和生活教学，培养实操能力；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KUHCRP+MicrosoftYaHei"/>
                <a:cs typeface="KUHCRP+MicrosoftYaHei"/>
              </a:rPr>
              <a:t>引导学生乐学、善学、提高分析解决问题能力；促进不同学生都有所提高。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1843" y="3802240"/>
            <a:ext cx="8114515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KUHCRP+MicrosoftYaHei"/>
                <a:cs typeface="KUHCRP+MicrosoftYaHei"/>
              </a:rPr>
              <a:t>（3）发展学生个性特长：激发学生的学习兴趣、调动学生学习的主动性。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83167" y="837098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WOWAVN+MicrosoftYaHei-Bold"/>
                <a:cs typeface="WOWAVN+MicrosoftYaHei-Bold"/>
              </a:rPr>
              <a:t>第二节　素质教育的实施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4852" y="1468932"/>
            <a:ext cx="8672488" cy="93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PNQRFP+MicrosoftYaHei"/>
                <a:cs typeface="PNQRFP+MicrosoftYaHei"/>
              </a:rPr>
              <a:t>3.开展多种形式的社会实践：组织参加社会服务活动、带领学生考察社会、建立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PNQRFP+MicrosoftYaHei"/>
                <a:cs typeface="PNQRFP+MicrosoftYaHei"/>
              </a:rPr>
              <a:t>社会实践基地。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4852" y="2297607"/>
            <a:ext cx="8672488" cy="93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PNQRFP+MicrosoftYaHei"/>
                <a:cs typeface="PNQRFP+MicrosoftYaHei"/>
              </a:rPr>
              <a:t>4.家校合作共育。组建家长委员会、家长学校、家校联系制度，只有家校合作共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PNQRFP+MicrosoftYaHei"/>
                <a:cs typeface="PNQRFP+MicrosoftYaHei"/>
              </a:rPr>
              <a:t>育才能更好地促进素质教育发展。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4852" y="3126282"/>
            <a:ext cx="8715531" cy="1715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PNQRFP+MicrosoftYaHei"/>
                <a:cs typeface="PNQRFP+MicrosoftYaHei"/>
              </a:rPr>
              <a:t>5.正确运用评价方法，促进学生发展。学生在学校和社会各方力量支持下进行素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PNQRFP+MicrosoftYaHei"/>
                <a:cs typeface="PNQRFP+MicrosoftYaHei"/>
              </a:rPr>
              <a:t>质教育，在这个过程中，需要一个可以对学生发展进行评价的标准和方法，同时</a:t>
            </a:r>
          </a:p>
          <a:p>
            <a:pPr marL="1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PNQRFP+MicrosoftYaHei"/>
                <a:cs typeface="PNQRFP+MicrosoftYaHei"/>
              </a:rPr>
              <a:t>正确运用评价方法，一方面可以掌握学生素质教育的进展，另一方面可以激励学</a:t>
            </a:r>
          </a:p>
          <a:p>
            <a:pPr marL="3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PNQRFP+MicrosoftYaHei"/>
                <a:cs typeface="PNQRFP+MicrosoftYaHei"/>
              </a:rPr>
              <a:t>生促进素质教育发展。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43909" y="635710"/>
            <a:ext cx="3021965" cy="90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2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QGAJQW+MicrosoftYaHei-Bold"/>
                <a:cs typeface="QGAJQW+MicrosoftYaHei-Bold"/>
              </a:rPr>
              <a:t>第二章　学生观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1510" y="1360880"/>
            <a:ext cx="6133369" cy="90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2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QGAJQW+MicrosoftYaHei-Bold"/>
                <a:cs typeface="QGAJQW+MicrosoftYaHei-Bold"/>
              </a:rPr>
              <a:t>第一节“人的全面发展”思想概述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5465" y="1952760"/>
            <a:ext cx="3037109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QGAJQW+MicrosoftYaHei-Bold"/>
                <a:cs typeface="QGAJQW+MicrosoftYaHei-Bold"/>
              </a:rPr>
              <a:t>一、“人的全面发展”的内涵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5465" y="2366780"/>
            <a:ext cx="9112791" cy="881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WUDMSO+MicrosoftYaHei"/>
                <a:cs typeface="WUDMSO+MicrosoftYaHei"/>
              </a:rPr>
              <a:t>“人的全面发展”是指人的</a:t>
            </a:r>
            <a:r>
              <a:rPr sz="1600">
                <a:solidFill>
                  <a:srgbClr val="FF0000"/>
                </a:solidFill>
                <a:latin typeface="WUDMSO+MicrosoftYaHei"/>
                <a:cs typeface="WUDMSO+MicrosoftYaHei"/>
              </a:rPr>
              <a:t>劳动能力</a:t>
            </a:r>
            <a:r>
              <a:rPr sz="1600">
                <a:solidFill>
                  <a:srgbClr val="000000"/>
                </a:solidFill>
                <a:latin typeface="WUDMSO+MicrosoftYaHei"/>
                <a:cs typeface="WUDMSO+MicrosoftYaHei"/>
              </a:rPr>
              <a:t>，即人的体力和智力的全面、和谐、充分的发展，还</a:t>
            </a:r>
          </a:p>
          <a:p>
            <a:pPr marL="1" marR="0">
              <a:lnSpc>
                <a:spcPts val="1661"/>
              </a:lnSpc>
              <a:spcBef>
                <a:spcPts val="1168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WUDMSO+MicrosoftYaHei"/>
                <a:cs typeface="WUDMSO+MicrosoftYaHei"/>
              </a:rPr>
              <a:t>包括人的</a:t>
            </a:r>
            <a:r>
              <a:rPr sz="1600">
                <a:solidFill>
                  <a:srgbClr val="FF0000"/>
                </a:solidFill>
                <a:latin typeface="WUDMSO+MicrosoftYaHei"/>
                <a:cs typeface="WUDMSO+MicrosoftYaHei"/>
              </a:rPr>
              <a:t>才能</a:t>
            </a:r>
            <a:r>
              <a:rPr sz="1600">
                <a:solidFill>
                  <a:srgbClr val="000000"/>
                </a:solidFill>
                <a:latin typeface="WUDMSO+MicrosoftYaHei"/>
                <a:cs typeface="WUDMSO+MicrosoftYaHei"/>
              </a:rPr>
              <a:t>、</a:t>
            </a:r>
            <a:r>
              <a:rPr sz="1600">
                <a:solidFill>
                  <a:srgbClr val="FF0000"/>
                </a:solidFill>
                <a:latin typeface="WUDMSO+MicrosoftYaHei"/>
                <a:cs typeface="WUDMSO+MicrosoftYaHei"/>
              </a:rPr>
              <a:t>志趣</a:t>
            </a:r>
            <a:r>
              <a:rPr sz="1600">
                <a:solidFill>
                  <a:srgbClr val="000000"/>
                </a:solidFill>
                <a:latin typeface="WUDMSO+MicrosoftYaHei"/>
                <a:cs typeface="WUDMSO+MicrosoftYaHei"/>
              </a:rPr>
              <a:t>和</a:t>
            </a:r>
            <a:r>
              <a:rPr sz="1600">
                <a:solidFill>
                  <a:srgbClr val="FF0000"/>
                </a:solidFill>
                <a:latin typeface="WUDMSO+MicrosoftYaHei"/>
                <a:cs typeface="WUDMSO+MicrosoftYaHei"/>
              </a:rPr>
              <a:t>道德品质</a:t>
            </a:r>
            <a:r>
              <a:rPr sz="1600">
                <a:solidFill>
                  <a:srgbClr val="000000"/>
                </a:solidFill>
                <a:latin typeface="WUDMSO+MicrosoftYaHei"/>
                <a:cs typeface="WUDMSO+MicrosoftYaHei"/>
              </a:rPr>
              <a:t>等方面的充分发展。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21510" y="635710"/>
            <a:ext cx="6133370" cy="90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2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VOPRQP+MicrosoftYaHei-Bold"/>
                <a:cs typeface="VOPRQP+MicrosoftYaHei-Bold"/>
              </a:rPr>
              <a:t>第一节“人的全面发展”思想概述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5465" y="1227590"/>
            <a:ext cx="3738149" cy="515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LRNMAD+MicrosoftYaHei"/>
                <a:cs typeface="LRNMAD+MicrosoftYaHei"/>
              </a:rPr>
              <a:t>马克思关于人全面发展学说的内容：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5465" y="1641611"/>
            <a:ext cx="5100066" cy="929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LRNMAD+MicrosoftYaHei"/>
                <a:cs typeface="LRNMAD+MicrosoftYaHei"/>
              </a:rPr>
              <a:t>1.人的发展是与其所处的社会生活条件相联系的。</a:t>
            </a:r>
          </a:p>
          <a:p>
            <a:pPr marL="0" marR="0">
              <a:lnSpc>
                <a:spcPts val="1661"/>
              </a:lnSpc>
              <a:spcBef>
                <a:spcPts val="1548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LRNMAD+MicrosoftYaHei"/>
                <a:cs typeface="LRNMAD+MicrosoftYaHei"/>
              </a:rPr>
              <a:t>2.旧式分工造就了人的片面发展。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5464" y="2469652"/>
            <a:ext cx="5801105" cy="1343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LRNMAD+MicrosoftYaHei"/>
                <a:cs typeface="LRNMAD+MicrosoftYaHei"/>
              </a:rPr>
              <a:t>3.机器大工业生产提供了人全面发展的基础与可能。</a:t>
            </a:r>
          </a:p>
          <a:p>
            <a:pPr marL="0" marR="0">
              <a:lnSpc>
                <a:spcPts val="1661"/>
              </a:lnSpc>
              <a:spcBef>
                <a:spcPts val="1548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LRNMAD+MicrosoftYaHei"/>
                <a:cs typeface="LRNMAD+MicrosoftYaHei"/>
              </a:rPr>
              <a:t>4.社会主义制度是实现人的全面发展的社会条件。</a:t>
            </a:r>
          </a:p>
          <a:p>
            <a:pPr marL="0" marR="0">
              <a:lnSpc>
                <a:spcPts val="1661"/>
              </a:lnSpc>
              <a:spcBef>
                <a:spcPts val="1598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LRNMAD+MicrosoftYaHei"/>
                <a:cs typeface="LRNMAD+MicrosoftYaHei"/>
              </a:rPr>
              <a:t>5.教育与生产劳动相结合是造就全面发展人的唯一途径。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15770" y="748198"/>
            <a:ext cx="65722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IMANIJ+MicrosoftYaHei-Bold"/>
                <a:cs typeface="IMANIJ+MicrosoftYaHei-Bold"/>
              </a:rPr>
              <a:t>第一节“人的全面发展”思想概述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0865" y="1380032"/>
            <a:ext cx="2739168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IMANIJ+MicrosoftYaHei-Bold"/>
                <a:cs typeface="IMANIJ+MicrosoftYaHei-Bold"/>
              </a:rPr>
              <a:t>二、我国的全面发展教育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0866" y="1820087"/>
            <a:ext cx="5761152" cy="1429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ONLEMW+MicrosoftYaHei"/>
                <a:cs typeface="ONLEMW+MicrosoftYaHei"/>
              </a:rPr>
              <a:t>（一）全面发展教育的</a:t>
            </a:r>
            <a:r>
              <a:rPr sz="1700">
                <a:solidFill>
                  <a:srgbClr val="FF0000"/>
                </a:solidFill>
                <a:latin typeface="ONLEMW+MicrosoftYaHei"/>
                <a:cs typeface="ONLEMW+MicrosoftYaHei"/>
              </a:rPr>
              <a:t>基本组成部分</a:t>
            </a:r>
          </a:p>
          <a:p>
            <a:pPr marL="0" marR="0">
              <a:lnSpc>
                <a:spcPts val="1776"/>
              </a:lnSpc>
              <a:spcBef>
                <a:spcPts val="1638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ONLEMW+MicrosoftYaHei"/>
                <a:cs typeface="ONLEMW+MicrosoftYaHei"/>
              </a:rPr>
              <a:t>1.德育；2.智育；3.体育；4.美育；5.劳动技术教育。</a:t>
            </a:r>
          </a:p>
          <a:p>
            <a:pPr marL="1" marR="0">
              <a:lnSpc>
                <a:spcPts val="1776"/>
              </a:lnSpc>
              <a:spcBef>
                <a:spcPts val="1688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ONLEMW+MicrosoftYaHei"/>
                <a:cs typeface="ONLEMW+MicrosoftYaHei"/>
              </a:rPr>
              <a:t>（二）五育之间的</a:t>
            </a:r>
            <a:r>
              <a:rPr sz="1700">
                <a:solidFill>
                  <a:srgbClr val="FF0000"/>
                </a:solidFill>
                <a:latin typeface="ONLEMW+MicrosoftYaHei"/>
                <a:cs typeface="ONLEMW+MicrosoftYaHei"/>
              </a:rPr>
              <a:t>关系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0867" y="3140252"/>
            <a:ext cx="9213562" cy="93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ONLEMW+MicrosoftYaHei"/>
                <a:cs typeface="ONLEMW+MicrosoftYaHei"/>
              </a:rPr>
              <a:t>德育、智育、美育、体育、劳动技术教育五育之间紧密相连，它们</a:t>
            </a:r>
            <a:r>
              <a:rPr sz="1700">
                <a:solidFill>
                  <a:srgbClr val="FF0000"/>
                </a:solidFill>
                <a:latin typeface="ONLEMW+MicrosoftYaHei"/>
                <a:cs typeface="ONLEMW+MicrosoftYaHei"/>
              </a:rPr>
              <a:t>相互渗透，相互促</a:t>
            </a:r>
          </a:p>
          <a:p>
            <a:pPr marL="2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FF0000"/>
                </a:solidFill>
                <a:latin typeface="ONLEMW+MicrosoftYaHei"/>
                <a:cs typeface="ONLEMW+MicrosoftYaHei"/>
              </a:rPr>
              <a:t>进，相辅相成</a:t>
            </a:r>
            <a:r>
              <a:rPr sz="1700">
                <a:solidFill>
                  <a:srgbClr val="000000"/>
                </a:solidFill>
                <a:latin typeface="ONLEMW+MicrosoftYaHei"/>
                <a:cs typeface="ONLEMW+MicrosoftYaHei"/>
              </a:rPr>
              <a:t>，构成一个统一的整体。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57985" y="684698"/>
            <a:ext cx="65722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QNBBJB+MicrosoftYaHei-Bold"/>
                <a:cs typeface="QNBBJB+MicrosoftYaHei-Bold"/>
              </a:rPr>
              <a:t>第一节“人的全面发展”思想概述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0865" y="1316532"/>
            <a:ext cx="3237198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QNBBJB+MicrosoftYaHei-Bold"/>
                <a:cs typeface="QNBBJB+MicrosoftYaHei-Bold"/>
              </a:rPr>
              <a:t>三、全面发展教育与素质教育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0865" y="1756587"/>
            <a:ext cx="8921504" cy="93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KGARBN+MicrosoftYaHei"/>
                <a:cs typeface="KGARBN+MicrosoftYaHei"/>
              </a:rPr>
              <a:t>1.</a:t>
            </a:r>
            <a:r>
              <a:rPr sz="1700">
                <a:solidFill>
                  <a:srgbClr val="FF0000"/>
                </a:solidFill>
                <a:latin typeface="KGARBN+MicrosoftYaHei"/>
                <a:cs typeface="KGARBN+MicrosoftYaHei"/>
              </a:rPr>
              <a:t>全面发展教育思想是素质教育的理论基础，二者本质上是一致的</a:t>
            </a:r>
            <a:r>
              <a:rPr sz="1700">
                <a:solidFill>
                  <a:srgbClr val="000000"/>
                </a:solidFill>
                <a:latin typeface="KGARBN+MicrosoftYaHei"/>
                <a:cs typeface="KGARBN+MicrosoftYaHei"/>
              </a:rPr>
              <a:t>。素质教育正是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KGARBN+MicrosoftYaHei"/>
                <a:cs typeface="KGARBN+MicrosoftYaHei"/>
              </a:rPr>
              <a:t>以全面发展教育思想为指导，以历史上和现阶段的“全面发展教育”为基础的。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0867" y="2585262"/>
            <a:ext cx="8964546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KGARBN+MicrosoftYaHei"/>
                <a:cs typeface="KGARBN+MicrosoftYaHei"/>
              </a:rPr>
              <a:t>2.</a:t>
            </a:r>
            <a:r>
              <a:rPr sz="1700">
                <a:solidFill>
                  <a:srgbClr val="FF0000"/>
                </a:solidFill>
                <a:latin typeface="KGARBN+MicrosoftYaHei"/>
                <a:cs typeface="KGARBN+MicrosoftYaHei"/>
              </a:rPr>
              <a:t>素质教育是全面发展教育在我国新时期的具体落实和深化</a:t>
            </a:r>
            <a:r>
              <a:rPr sz="1700">
                <a:solidFill>
                  <a:srgbClr val="000000"/>
                </a:solidFill>
                <a:latin typeface="KGARBN+MicrosoftYaHei"/>
                <a:cs typeface="KGARBN+MicrosoftYaHei"/>
              </a:rPr>
              <a:t>。素质教育的提出是为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KGARBN+MicrosoftYaHei"/>
                <a:cs typeface="KGARBN+MicrosoftYaHei"/>
              </a:rPr>
              <a:t>了纠正教育实践对教育目的的背离，是全面发展的教育目的对教育活动进行调控的</a:t>
            </a:r>
          </a:p>
          <a:p>
            <a:pPr marL="1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KGARBN+MicrosoftYaHei"/>
                <a:cs typeface="KGARBN+MicrosoftYaHei"/>
              </a:rPr>
              <a:t>一个结果，当然也是教育目的的具体落实和深化。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55762" y="641836"/>
            <a:ext cx="65722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NIUBFW+MicrosoftYaHei-Bold"/>
                <a:cs typeface="NIUBFW+MicrosoftYaHei-Bold"/>
              </a:rPr>
              <a:t>第二节“以人为本”学生观的概述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8652" y="1273670"/>
            <a:ext cx="2988183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NIUBFW+MicrosoftYaHei-Bold"/>
                <a:cs typeface="NIUBFW+MicrosoftYaHei-Bold"/>
              </a:rPr>
              <a:t>一、“以人为本”的学生观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8652" y="1713724"/>
            <a:ext cx="2988183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RPTWRJ+MicrosoftYaHei"/>
                <a:cs typeface="RPTWRJ+MicrosoftYaHei"/>
              </a:rPr>
              <a:t>（一）“以人为本”的含义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8652" y="2153779"/>
            <a:ext cx="8715531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RPTWRJ+MicrosoftYaHei"/>
                <a:cs typeface="RPTWRJ+MicrosoftYaHei"/>
              </a:rPr>
              <a:t>以人为本：把人放在第一位，以人作为教育教学的出发点，顺应人的禀赋、提升</a:t>
            </a:r>
          </a:p>
          <a:p>
            <a:pPr marL="1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RPTWRJ+MicrosoftYaHei"/>
                <a:cs typeface="RPTWRJ+MicrosoftYaHei"/>
              </a:rPr>
              <a:t>人的潜能，促进人的全面发展。坚持人的全面发展是必然要“以人为本”，以人</a:t>
            </a:r>
          </a:p>
          <a:p>
            <a:pPr marL="2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RPTWRJ+MicrosoftYaHei"/>
                <a:cs typeface="RPTWRJ+MicrosoftYaHei"/>
              </a:rPr>
              <a:t>为本的目标必然要指向全面发展。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55762" y="641836"/>
            <a:ext cx="65722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HFTPNI+MicrosoftYaHei-Bold"/>
                <a:cs typeface="HFTPNI+MicrosoftYaHei-Bold"/>
              </a:rPr>
              <a:t>第二节“以人为本”学生观的概述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8652" y="1273670"/>
            <a:ext cx="3735229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RJEFH+MicrosoftYaHei"/>
                <a:cs typeface="FRJEFH+MicrosoftYaHei"/>
              </a:rPr>
              <a:t>（二）以人为本学生观的具体内容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8652" y="1713724"/>
            <a:ext cx="8964546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RJEFH+MicrosoftYaHei"/>
                <a:cs typeface="FRJEFH+MicrosoftYaHei"/>
              </a:rPr>
              <a:t>1.</a:t>
            </a:r>
            <a:r>
              <a:rPr sz="1700">
                <a:solidFill>
                  <a:srgbClr val="FF0000"/>
                </a:solidFill>
                <a:latin typeface="FRJEFH+MicrosoftYaHei"/>
                <a:cs typeface="FRJEFH+MicrosoftYaHei"/>
              </a:rPr>
              <a:t>学生是具有独立意义的主体</a:t>
            </a:r>
            <a:r>
              <a:rPr sz="1700">
                <a:solidFill>
                  <a:srgbClr val="000000"/>
                </a:solidFill>
                <a:latin typeface="FRJEFH+MicrosoftYaHei"/>
                <a:cs typeface="FRJEFH+MicrosoftYaHei"/>
              </a:rPr>
              <a:t>，要尊重其独立性，学生是学习的主体、责权主体。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RJEFH+MicrosoftYaHei"/>
                <a:cs typeface="FRJEFH+MicrosoftYaHei"/>
              </a:rPr>
              <a:t>以人为本的学生观要求把学生置于教育活动的主体地位，注重学生的主体性需求，</a:t>
            </a:r>
          </a:p>
          <a:p>
            <a:pPr marL="1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RJEFH+MicrosoftYaHei"/>
                <a:cs typeface="FRJEFH+MicrosoftYaHei"/>
              </a:rPr>
              <a:t>不以教师的个人意志去支配学生，按照学生的成长规律开展具体的教育教学活动。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8655" y="2931020"/>
            <a:ext cx="8861560" cy="2600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RJEFH+MicrosoftYaHei"/>
                <a:cs typeface="FRJEFH+MicrosoftYaHei"/>
              </a:rPr>
              <a:t>2.</a:t>
            </a:r>
            <a:r>
              <a:rPr sz="1700">
                <a:solidFill>
                  <a:srgbClr val="FF0000"/>
                </a:solidFill>
                <a:latin typeface="FRJEFH+MicrosoftYaHei"/>
                <a:cs typeface="FRJEFH+MicrosoftYaHei"/>
              </a:rPr>
              <a:t>学生是发展的人</a:t>
            </a:r>
            <a:r>
              <a:rPr sz="1700">
                <a:solidFill>
                  <a:srgbClr val="000000"/>
                </a:solidFill>
                <a:latin typeface="FRJEFH+MicrosoftYaHei"/>
                <a:cs typeface="FRJEFH+MicrosoftYaHei"/>
              </a:rPr>
              <a:t>，要用发展的观点认识学生。学生作为发展的人，其发展的根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RJEFH+MicrosoftYaHei"/>
                <a:cs typeface="FRJEFH+MicrosoftYaHei"/>
              </a:rPr>
              <a:t>本动力是身心发展的社会需要与个体现有发展水平之间的矛盾。（1）学生的身心</a:t>
            </a:r>
          </a:p>
          <a:p>
            <a:pPr marL="1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RJEFH+MicrosoftYaHei"/>
                <a:cs typeface="FRJEFH+MicrosoftYaHei"/>
              </a:rPr>
              <a:t>发展是有规律的。学生的身心发展具有顺序性、不平衡性、阶段性、互补性，个</a:t>
            </a:r>
          </a:p>
          <a:p>
            <a:pPr marL="3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RJEFH+MicrosoftYaHei"/>
                <a:cs typeface="FRJEFH+MicrosoftYaHei"/>
              </a:rPr>
              <a:t>别差异性等规律。（2）学生具有巨大的发展潜能。（3）学生是处于发展过程中</a:t>
            </a:r>
          </a:p>
          <a:p>
            <a:pPr marL="3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RJEFH+MicrosoftYaHei"/>
                <a:cs typeface="FRJEFH+MicrosoftYaHei"/>
              </a:rPr>
              <a:t>的人。作为发展中的人，意味着学生还是不成熟的人，是一个正在成长的人。</a:t>
            </a:r>
          </a:p>
          <a:p>
            <a:pPr marL="1637820" marR="0">
              <a:lnSpc>
                <a:spcPts val="3244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9115" y="382447"/>
            <a:ext cx="1189990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TNCRSL+MicrosoftYaHei-Bold"/>
                <a:cs typeface="TNCRSL+MicrosoftYaHei-Bold"/>
              </a:rPr>
              <a:t>题型分析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9115" y="771067"/>
            <a:ext cx="3402234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DMMFJW+MicrosoftYaHei"/>
                <a:cs typeface="DMMFJW+MicrosoftYaHei"/>
              </a:rPr>
              <a:t>时长：120分钟</a:t>
            </a:r>
            <a:r>
              <a:rPr sz="1700" spc="1518">
                <a:solidFill>
                  <a:srgbClr val="000000"/>
                </a:solidFill>
                <a:latin typeface="DMMFJW+MicrosoftYaHei"/>
                <a:cs typeface="DMMFJW+MicrosoftYaHei"/>
              </a:rPr>
              <a:t> </a:t>
            </a:r>
            <a:r>
              <a:rPr sz="1700">
                <a:solidFill>
                  <a:srgbClr val="000000"/>
                </a:solidFill>
                <a:latin typeface="DMMFJW+MicrosoftYaHei"/>
                <a:cs typeface="DMMFJW+MicrosoftYaHei"/>
              </a:rPr>
              <a:t>总分：150分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1205" y="1398672"/>
            <a:ext cx="666750" cy="484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2"/>
              </a:lnSpc>
              <a:spcBef>
                <a:spcPct val="0"/>
              </a:spcBef>
              <a:spcAft>
                <a:spcPct val="0"/>
              </a:spcAft>
            </a:pPr>
            <a:r>
              <a:rPr sz="1500">
                <a:solidFill>
                  <a:srgbClr val="FFFFFF"/>
                </a:solidFill>
                <a:latin typeface="TNCRSL+MicrosoftYaHei-Bold"/>
                <a:cs typeface="TNCRSL+MicrosoftYaHei-Bold"/>
              </a:rPr>
              <a:t>模块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93159" y="1398672"/>
            <a:ext cx="666750" cy="484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2"/>
              </a:lnSpc>
              <a:spcBef>
                <a:spcPct val="0"/>
              </a:spcBef>
              <a:spcAft>
                <a:spcPct val="0"/>
              </a:spcAft>
            </a:pPr>
            <a:r>
              <a:rPr sz="1500">
                <a:solidFill>
                  <a:srgbClr val="FFFFFF"/>
                </a:solidFill>
                <a:latin typeface="TNCRSL+MicrosoftYaHei-Bold"/>
                <a:cs typeface="TNCRSL+MicrosoftYaHei-Bold"/>
              </a:rPr>
              <a:t>题型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1205" y="1695851"/>
            <a:ext cx="1047750" cy="484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2"/>
              </a:lnSpc>
              <a:spcBef>
                <a:spcPct val="0"/>
              </a:spcBef>
              <a:spcAft>
                <a:spcPct val="0"/>
              </a:spcAft>
            </a:pPr>
            <a:r>
              <a:rPr sz="1500">
                <a:solidFill>
                  <a:srgbClr val="000000"/>
                </a:solidFill>
                <a:latin typeface="DMMFJW+MicrosoftYaHei"/>
                <a:cs typeface="DMMFJW+MicrosoftYaHei"/>
              </a:rPr>
              <a:t>职业理念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93159" y="1695851"/>
            <a:ext cx="2658111" cy="712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2"/>
              </a:lnSpc>
              <a:spcBef>
                <a:spcPct val="0"/>
              </a:spcBef>
              <a:spcAft>
                <a:spcPct val="0"/>
              </a:spcAft>
            </a:pPr>
            <a:r>
              <a:rPr sz="1500">
                <a:solidFill>
                  <a:srgbClr val="000000"/>
                </a:solidFill>
                <a:latin typeface="DMMFJW+MicrosoftYaHei"/>
                <a:cs typeface="DMMFJW+MicrosoftYaHei"/>
              </a:rPr>
              <a:t>单项选择题（29*3=58分）</a:t>
            </a:r>
          </a:p>
          <a:p>
            <a:pPr marL="0" marR="0">
              <a:lnSpc>
                <a:spcPts val="1562"/>
              </a:lnSpc>
              <a:spcBef>
                <a:spcPts val="237"/>
              </a:spcBef>
              <a:spcAft>
                <a:spcPct val="0"/>
              </a:spcAft>
            </a:pPr>
            <a:r>
              <a:rPr sz="1500">
                <a:solidFill>
                  <a:srgbClr val="000000"/>
                </a:solidFill>
                <a:latin typeface="DMMFJW+MicrosoftYaHei"/>
                <a:cs typeface="DMMFJW+MicrosoftYaHei"/>
              </a:rPr>
              <a:t>材料分析题（3*14=42分）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1205" y="1993031"/>
            <a:ext cx="1809750" cy="1376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2"/>
              </a:lnSpc>
              <a:spcBef>
                <a:spcPct val="0"/>
              </a:spcBef>
              <a:spcAft>
                <a:spcPct val="0"/>
              </a:spcAft>
            </a:pPr>
            <a:r>
              <a:rPr sz="1500">
                <a:solidFill>
                  <a:srgbClr val="000000"/>
                </a:solidFill>
                <a:latin typeface="DMMFJW+MicrosoftYaHei"/>
                <a:cs typeface="DMMFJW+MicrosoftYaHei"/>
              </a:rPr>
              <a:t>教育法律法规</a:t>
            </a:r>
          </a:p>
          <a:p>
            <a:pPr marL="0" marR="0">
              <a:lnSpc>
                <a:spcPts val="1562"/>
              </a:lnSpc>
              <a:spcBef>
                <a:spcPts val="727"/>
              </a:spcBef>
              <a:spcAft>
                <a:spcPct val="0"/>
              </a:spcAft>
            </a:pPr>
            <a:r>
              <a:rPr sz="1500">
                <a:solidFill>
                  <a:srgbClr val="000000"/>
                </a:solidFill>
                <a:latin typeface="DMMFJW+MicrosoftYaHei"/>
                <a:cs typeface="DMMFJW+MicrosoftYaHei"/>
              </a:rPr>
              <a:t>教师职业道德规范</a:t>
            </a:r>
          </a:p>
          <a:p>
            <a:pPr marL="0" marR="0">
              <a:lnSpc>
                <a:spcPts val="1562"/>
              </a:lnSpc>
              <a:spcBef>
                <a:spcPts val="732"/>
              </a:spcBef>
              <a:spcAft>
                <a:spcPct val="0"/>
              </a:spcAft>
            </a:pPr>
            <a:r>
              <a:rPr sz="1500">
                <a:solidFill>
                  <a:srgbClr val="000000"/>
                </a:solidFill>
                <a:latin typeface="DMMFJW+MicrosoftYaHei"/>
                <a:cs typeface="DMMFJW+MicrosoftYaHei"/>
              </a:rPr>
              <a:t>教师的文化素养</a:t>
            </a:r>
          </a:p>
          <a:p>
            <a:pPr marL="0" marR="0">
              <a:lnSpc>
                <a:spcPts val="1562"/>
              </a:lnSpc>
              <a:spcBef>
                <a:spcPts val="777"/>
              </a:spcBef>
              <a:spcAft>
                <a:spcPct val="0"/>
              </a:spcAft>
            </a:pPr>
            <a:r>
              <a:rPr sz="1500">
                <a:solidFill>
                  <a:srgbClr val="000000"/>
                </a:solidFill>
                <a:latin typeface="DMMFJW+MicrosoftYaHei"/>
                <a:cs typeface="DMMFJW+MicrosoftYaHei"/>
              </a:rPr>
              <a:t>教师基本能力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93159" y="2885206"/>
            <a:ext cx="1238250" cy="484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2"/>
              </a:lnSpc>
              <a:spcBef>
                <a:spcPct val="0"/>
              </a:spcBef>
              <a:spcAft>
                <a:spcPct val="0"/>
              </a:spcAft>
            </a:pPr>
            <a:r>
              <a:rPr sz="1500">
                <a:solidFill>
                  <a:srgbClr val="000000"/>
                </a:solidFill>
                <a:latin typeface="DMMFJW+MicrosoftYaHei"/>
                <a:cs typeface="DMMFJW+MicrosoftYaHei"/>
              </a:rPr>
              <a:t>单项选择题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93159" y="3113806"/>
            <a:ext cx="2219960" cy="712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2"/>
              </a:lnSpc>
              <a:spcBef>
                <a:spcPct val="0"/>
              </a:spcBef>
              <a:spcAft>
                <a:spcPct val="0"/>
              </a:spcAft>
            </a:pPr>
            <a:r>
              <a:rPr sz="1500">
                <a:solidFill>
                  <a:srgbClr val="000000"/>
                </a:solidFill>
                <a:latin typeface="DMMFJW+MicrosoftYaHei"/>
                <a:cs typeface="DMMFJW+MicrosoftYaHei"/>
              </a:rPr>
              <a:t>材料分析题</a:t>
            </a:r>
          </a:p>
          <a:p>
            <a:pPr marL="0" marR="0">
              <a:lnSpc>
                <a:spcPts val="1562"/>
              </a:lnSpc>
              <a:spcBef>
                <a:spcPts val="237"/>
              </a:spcBef>
              <a:spcAft>
                <a:spcPct val="0"/>
              </a:spcAft>
            </a:pPr>
            <a:r>
              <a:rPr sz="1500">
                <a:solidFill>
                  <a:srgbClr val="000000"/>
                </a:solidFill>
                <a:latin typeface="DMMFJW+MicrosoftYaHei"/>
                <a:cs typeface="DMMFJW+MicrosoftYaHei"/>
              </a:rPr>
              <a:t>写作题（1*50=50分）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55762" y="641836"/>
            <a:ext cx="65722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BOLUMA+MicrosoftYaHei-Bold"/>
                <a:cs typeface="BOLUMA+MicrosoftYaHei-Bold"/>
              </a:rPr>
              <a:t>第二节“以人为本”学生观的概述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8652" y="1273670"/>
            <a:ext cx="8861560" cy="210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MQDIVB+MicrosoftYaHei"/>
                <a:cs typeface="MQDIVB+MicrosoftYaHei"/>
              </a:rPr>
              <a:t>3.</a:t>
            </a:r>
            <a:r>
              <a:rPr sz="1700">
                <a:solidFill>
                  <a:srgbClr val="FF0000"/>
                </a:solidFill>
                <a:latin typeface="MQDIVB+MicrosoftYaHei"/>
                <a:cs typeface="MQDIVB+MicrosoftYaHei"/>
              </a:rPr>
              <a:t>学生是具有个性与差异的人</a:t>
            </a:r>
            <a:r>
              <a:rPr sz="1700">
                <a:solidFill>
                  <a:srgbClr val="000000"/>
                </a:solidFill>
                <a:latin typeface="MQDIVB+MicrosoftYaHei"/>
                <a:cs typeface="MQDIVB+MicrosoftYaHei"/>
              </a:rPr>
              <a:t>，教育必须因材施教（个体差异性）。（1）人的全</a:t>
            </a:r>
          </a:p>
          <a:p>
            <a:pPr marL="1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MQDIVB+MicrosoftYaHei"/>
                <a:cs typeface="MQDIVB+MicrosoftYaHei"/>
              </a:rPr>
              <a:t>面发展不等于各方面的平均化发展，教育活动涉及德、智、体、美、劳等诸多方</a:t>
            </a:r>
          </a:p>
          <a:p>
            <a:pPr marL="2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MQDIVB+MicrosoftYaHei"/>
                <a:cs typeface="MQDIVB+MicrosoftYaHei"/>
              </a:rPr>
              <a:t>面与内容。（2）学生的个性与差异要求教师贯彻落实因材施教的教育原则。因材</a:t>
            </a:r>
          </a:p>
          <a:p>
            <a:pPr marL="2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MQDIVB+MicrosoftYaHei"/>
                <a:cs typeface="MQDIVB+MicrosoftYaHei"/>
              </a:rPr>
              <a:t>施教原则是指教师要从学生实际情况、个性差异出发，有的放矢地进行有差别的</a:t>
            </a:r>
          </a:p>
          <a:p>
            <a:pPr marL="4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MQDIVB+MicrosoftYaHei"/>
                <a:cs typeface="MQDIVB+MicrosoftYaHei"/>
              </a:rPr>
              <a:t>教学，使每个学生获得最佳发展。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55762" y="641836"/>
            <a:ext cx="65722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UPGNSH+MicrosoftYaHei-Bold"/>
                <a:cs typeface="UPGNSH+MicrosoftYaHei-Bold"/>
              </a:rPr>
              <a:t>第二节“以人为本”学生观的概述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8652" y="1273670"/>
            <a:ext cx="3984244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UPGNSH+MicrosoftYaHei-Bold"/>
                <a:cs typeface="UPGNSH+MicrosoftYaHei-Bold"/>
              </a:rPr>
              <a:t>二、运用以人为本学生观的</a:t>
            </a:r>
            <a:r>
              <a:rPr sz="1700">
                <a:solidFill>
                  <a:srgbClr val="FF0000"/>
                </a:solidFill>
                <a:latin typeface="UPGNSH+MicrosoftYaHei-Bold"/>
                <a:cs typeface="UPGNSH+MicrosoftYaHei-Bold"/>
              </a:rPr>
              <a:t>基本要求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8652" y="1713724"/>
            <a:ext cx="8921504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PVGCD+MicrosoftYaHei"/>
                <a:cs typeface="FPVGCD+MicrosoftYaHei"/>
              </a:rPr>
              <a:t>1.面向全体学生，促进学生全面发展，用全面的眼光看待学生，体现其主体地位。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8652" y="2153779"/>
            <a:ext cx="8715531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PVGCD+MicrosoftYaHei"/>
                <a:cs typeface="FPVGCD+MicrosoftYaHei"/>
              </a:rPr>
              <a:t>2.公正对待每一个学生，保障教育公平。坚持教育公正，是“以人为本”对儿童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PVGCD+MicrosoftYaHei"/>
                <a:cs typeface="FPVGCD+MicrosoftYaHei"/>
              </a:rPr>
              <a:t>教育的本质要求。教育机会均等包括两个方面：一是入学机会均等；二是教育过</a:t>
            </a:r>
          </a:p>
          <a:p>
            <a:pPr marL="1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PVGCD+MicrosoftYaHei"/>
                <a:cs typeface="FPVGCD+MicrosoftYaHei"/>
              </a:rPr>
              <a:t>程中机会均等。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8654" y="3371074"/>
            <a:ext cx="8423473" cy="989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PVGCD+MicrosoftYaHei"/>
                <a:cs typeface="FPVGCD+MicrosoftYaHei"/>
              </a:rPr>
              <a:t>3.尊重热爱学生，让学生生动活泼地发展，培养学生的创新精神和实践能力。</a:t>
            </a:r>
          </a:p>
          <a:p>
            <a:pPr marL="0" marR="0">
              <a:lnSpc>
                <a:spcPts val="1776"/>
              </a:lnSpc>
              <a:spcBef>
                <a:spcPts val="1638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PVGCD+MicrosoftYaHei"/>
                <a:cs typeface="FPVGCD+MicrosoftYaHei"/>
              </a:rPr>
              <a:t>4.因材施教，促进学生个性发展。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8654" y="4251184"/>
            <a:ext cx="7925442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PVGCD+MicrosoftYaHei"/>
                <a:cs typeface="FPVGCD+MicrosoftYaHei"/>
              </a:rPr>
              <a:t>5.树立全心全意为学生发展服务的意识，引导学生学会交往，快乐成长。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14687" y="794236"/>
            <a:ext cx="323850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NSFRHG+MicrosoftYaHei-Bold"/>
                <a:cs typeface="NSFRHG+MicrosoftYaHei-Bold"/>
              </a:rPr>
              <a:t>第三章　教师观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52687" y="1571476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NSFRHG+MicrosoftYaHei-Bold"/>
                <a:cs typeface="NSFRHG+MicrosoftYaHei-Bold"/>
              </a:rPr>
              <a:t>第一节　教师职业的认识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5953" y="2203310"/>
            <a:ext cx="1839595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NSFRHG+MicrosoftYaHei-Bold"/>
                <a:cs typeface="NSFRHG+MicrosoftYaHei-Bold"/>
              </a:rPr>
              <a:t>一、教师观概述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5953" y="2643364"/>
            <a:ext cx="2739168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AEEUEL+MicrosoftYaHei"/>
                <a:cs typeface="AEEUEL+MicrosoftYaHei"/>
              </a:rPr>
              <a:t>（一）教师观与教师职业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5953" y="3083420"/>
            <a:ext cx="8964546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AEEUEL+MicrosoftYaHei"/>
                <a:cs typeface="AEEUEL+MicrosoftYaHei"/>
              </a:rPr>
              <a:t>《中华人民共和国教师法》对教师的概念进行了全面的界定：“教师是履行教育教</a:t>
            </a:r>
          </a:p>
          <a:p>
            <a:pPr marL="1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AEEUEL+MicrosoftYaHei"/>
                <a:cs typeface="AEEUEL+MicrosoftYaHei"/>
              </a:rPr>
              <a:t>学职责的专业人员，承担着教书育人、培养社会主义事业建设者和接班人、提高民</a:t>
            </a:r>
          </a:p>
          <a:p>
            <a:pPr marL="2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AEEUEL+MicrosoftYaHei"/>
                <a:cs typeface="AEEUEL+MicrosoftYaHei"/>
              </a:rPr>
              <a:t>族素质的使命。”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52370" y="935523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CAHHKU+MicrosoftYaHei-Bold"/>
                <a:cs typeface="CAHHKU+MicrosoftYaHei-Bold"/>
              </a:rPr>
              <a:t>第一节　教师职业的认识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1567357"/>
            <a:ext cx="2490152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IIFWOL+MicrosoftYaHei"/>
                <a:cs typeface="IIFWOL+MicrosoftYaHei"/>
              </a:rPr>
              <a:t>（二）教师的职业素养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340" y="2007412"/>
            <a:ext cx="8672488" cy="93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IIFWOL+MicrosoftYaHei"/>
                <a:cs typeface="IIFWOL+MicrosoftYaHei"/>
              </a:rPr>
              <a:t>1.</a:t>
            </a:r>
            <a:r>
              <a:rPr sz="1700">
                <a:solidFill>
                  <a:srgbClr val="FF0000"/>
                </a:solidFill>
                <a:latin typeface="IIFWOL+MicrosoftYaHei"/>
                <a:cs typeface="IIFWOL+MicrosoftYaHei"/>
              </a:rPr>
              <a:t>职业道德素养</a:t>
            </a:r>
            <a:r>
              <a:rPr sz="1700">
                <a:solidFill>
                  <a:srgbClr val="000000"/>
                </a:solidFill>
                <a:latin typeface="IIFWOL+MicrosoftYaHei"/>
                <a:cs typeface="IIFWOL+MicrosoftYaHei"/>
              </a:rPr>
              <a:t>。教师职业道德主要包括爱国守法、爱岗敬业、关爱学生、教书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IIFWOL+MicrosoftYaHei"/>
                <a:cs typeface="IIFWOL+MicrosoftYaHei"/>
              </a:rPr>
              <a:t>育人、为人师表、终身学习。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8340" y="2836087"/>
            <a:ext cx="8672488" cy="93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IIFWOL+MicrosoftYaHei"/>
                <a:cs typeface="IIFWOL+MicrosoftYaHei"/>
              </a:rPr>
              <a:t>2.</a:t>
            </a:r>
            <a:r>
              <a:rPr sz="1700">
                <a:solidFill>
                  <a:srgbClr val="FF0000"/>
                </a:solidFill>
                <a:latin typeface="IIFWOL+MicrosoftYaHei"/>
                <a:cs typeface="IIFWOL+MicrosoftYaHei"/>
              </a:rPr>
              <a:t>专业知识素养</a:t>
            </a:r>
            <a:r>
              <a:rPr sz="1700">
                <a:solidFill>
                  <a:srgbClr val="000000"/>
                </a:solidFill>
                <a:latin typeface="IIFWOL+MicrosoftYaHei"/>
                <a:cs typeface="IIFWOL+MicrosoftYaHei"/>
              </a:rPr>
              <a:t>。业务知识，教育科学理论和教育教学艺术，教育管理方面的知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IIFWOL+MicrosoftYaHei"/>
                <a:cs typeface="IIFWOL+MicrosoftYaHei"/>
              </a:rPr>
              <a:t>识。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8340" y="3664762"/>
            <a:ext cx="8672488" cy="93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IIFWOL+MicrosoftYaHei"/>
                <a:cs typeface="IIFWOL+MicrosoftYaHei"/>
              </a:rPr>
              <a:t>3.</a:t>
            </a:r>
            <a:r>
              <a:rPr sz="1700">
                <a:solidFill>
                  <a:srgbClr val="FF0000"/>
                </a:solidFill>
                <a:latin typeface="IIFWOL+MicrosoftYaHei"/>
                <a:cs typeface="IIFWOL+MicrosoftYaHei"/>
              </a:rPr>
              <a:t>职业能力素养</a:t>
            </a:r>
            <a:r>
              <a:rPr sz="1700">
                <a:solidFill>
                  <a:srgbClr val="000000"/>
                </a:solidFill>
                <a:latin typeface="IIFWOL+MicrosoftYaHei"/>
                <a:cs typeface="IIFWOL+MicrosoftYaHei"/>
              </a:rPr>
              <a:t>。教学能力和讲课能力；组织管理能力；书面语言表达能力和非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IIFWOL+MicrosoftYaHei"/>
                <a:cs typeface="IIFWOL+MicrosoftYaHei"/>
              </a:rPr>
              <a:t>语言表达能力；教育科研能力。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13317" y="803761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IKLEIA+MicrosoftYaHei-Bold"/>
                <a:cs typeface="IKLEIA+MicrosoftYaHei-Bold"/>
              </a:rPr>
              <a:t>第一节　教师职业的认识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0552" y="1435595"/>
            <a:ext cx="3237198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WLDRNA+MicrosoftYaHei"/>
                <a:cs typeface="WLDRNA+MicrosoftYaHei"/>
              </a:rPr>
              <a:t>（三）教师职业角色的多样性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0552" y="1875649"/>
            <a:ext cx="8964546" cy="93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WLDRNA+MicrosoftYaHei"/>
                <a:cs typeface="WLDRNA+MicrosoftYaHei"/>
              </a:rPr>
              <a:t>教师角色是一种性质复杂的职业角色。教师职业的最大特点就在于职业角色的多样</a:t>
            </a:r>
          </a:p>
          <a:p>
            <a:pPr marL="1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WLDRNA+MicrosoftYaHei"/>
                <a:cs typeface="WLDRNA+MicrosoftYaHei"/>
              </a:rPr>
              <a:t>化，一般来说，</a:t>
            </a:r>
            <a:r>
              <a:rPr sz="1700">
                <a:solidFill>
                  <a:srgbClr val="FF0000"/>
                </a:solidFill>
                <a:latin typeface="WLDRNA+MicrosoftYaHei"/>
                <a:cs typeface="WLDRNA+MicrosoftYaHei"/>
              </a:rPr>
              <a:t>教师职业角色主要有</a:t>
            </a:r>
            <a:r>
              <a:rPr sz="1700">
                <a:solidFill>
                  <a:srgbClr val="000000"/>
                </a:solidFill>
                <a:latin typeface="WLDRNA+MicrosoftYaHei"/>
                <a:cs typeface="WLDRNA+MicrosoftYaHei"/>
              </a:rPr>
              <a:t>：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0554" y="2704324"/>
            <a:ext cx="6929382" cy="989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WLDRNA+MicrosoftYaHei"/>
                <a:cs typeface="WLDRNA+MicrosoftYaHei"/>
              </a:rPr>
              <a:t>1.传道者。教师具有传递社会传统道德、正统价值观念的使命。</a:t>
            </a:r>
          </a:p>
          <a:p>
            <a:pPr marL="0" marR="0">
              <a:lnSpc>
                <a:spcPts val="1776"/>
              </a:lnSpc>
              <a:spcBef>
                <a:spcPts val="1638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WLDRNA+MicrosoftYaHei"/>
                <a:cs typeface="WLDRNA+MicrosoftYaHei"/>
              </a:rPr>
              <a:t>2.授业解惑者。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0555" y="3584434"/>
            <a:ext cx="1369096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WLDRNA+MicrosoftYaHei"/>
                <a:cs typeface="WLDRNA+MicrosoftYaHei"/>
              </a:rPr>
              <a:t>3.管理者。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0555" y="4024490"/>
            <a:ext cx="5435292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WLDRNA+MicrosoftYaHei"/>
                <a:cs typeface="WLDRNA+MicrosoftYaHei"/>
              </a:rPr>
              <a:t>4.示范者。教师的言行是学生学习和模仿的榜样。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58720" y="870436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QICOVS+MicrosoftYaHei-Bold"/>
                <a:cs typeface="QICOVS+MicrosoftYaHei-Bold"/>
              </a:rPr>
              <a:t>第一节　教师职业的认识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3740" y="1502270"/>
            <a:ext cx="2988183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BIOGSP+MicrosoftYaHei"/>
                <a:cs typeface="BIOGSP+MicrosoftYaHei"/>
              </a:rPr>
              <a:t>（四）教师职业的</a:t>
            </a:r>
            <a:r>
              <a:rPr sz="1700">
                <a:solidFill>
                  <a:srgbClr val="FF0000"/>
                </a:solidFill>
                <a:latin typeface="BIOGSP+MicrosoftYaHei"/>
                <a:cs typeface="BIOGSP+MicrosoftYaHei"/>
              </a:rPr>
              <a:t>劳动特征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3740" y="1942324"/>
            <a:ext cx="8672488" cy="93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BIOGSP+MicrosoftYaHei"/>
                <a:cs typeface="BIOGSP+MicrosoftYaHei"/>
              </a:rPr>
              <a:t>1.</a:t>
            </a:r>
            <a:r>
              <a:rPr sz="1700">
                <a:solidFill>
                  <a:srgbClr val="FF0000"/>
                </a:solidFill>
                <a:latin typeface="BIOGSP+MicrosoftYaHei"/>
                <a:cs typeface="BIOGSP+MicrosoftYaHei"/>
              </a:rPr>
              <a:t>复杂性</a:t>
            </a:r>
            <a:r>
              <a:rPr sz="1700">
                <a:solidFill>
                  <a:srgbClr val="000000"/>
                </a:solidFill>
                <a:latin typeface="BIOGSP+MicrosoftYaHei"/>
                <a:cs typeface="BIOGSP+MicrosoftYaHei"/>
              </a:rPr>
              <a:t>。一方面，教师劳动的对象具有复杂性；另一方面，教师劳动的任务和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BIOGSP+MicrosoftYaHei"/>
                <a:cs typeface="BIOGSP+MicrosoftYaHei"/>
              </a:rPr>
              <a:t>内容是复杂的。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3740" y="2770999"/>
            <a:ext cx="8672488" cy="93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BIOGSP+MicrosoftYaHei"/>
                <a:cs typeface="BIOGSP+MicrosoftYaHei"/>
              </a:rPr>
              <a:t>2.</a:t>
            </a:r>
            <a:r>
              <a:rPr sz="1700">
                <a:solidFill>
                  <a:srgbClr val="FF0000"/>
                </a:solidFill>
                <a:latin typeface="BIOGSP+MicrosoftYaHei"/>
                <a:cs typeface="BIOGSP+MicrosoftYaHei"/>
              </a:rPr>
              <a:t>示范性</a:t>
            </a:r>
            <a:r>
              <a:rPr sz="1700">
                <a:solidFill>
                  <a:srgbClr val="000000"/>
                </a:solidFill>
                <a:latin typeface="BIOGSP+MicrosoftYaHei"/>
                <a:cs typeface="BIOGSP+MicrosoftYaHei"/>
              </a:rPr>
              <a:t>。教师劳动的示范性是指教师要给学生做出示范，以自己的形象影响和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BIOGSP+MicrosoftYaHei"/>
                <a:cs typeface="BIOGSP+MicrosoftYaHei"/>
              </a:rPr>
              <a:t>感化学生。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3740" y="3599674"/>
            <a:ext cx="8715531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BIOGSP+MicrosoftYaHei"/>
                <a:cs typeface="BIOGSP+MicrosoftYaHei"/>
              </a:rPr>
              <a:t>3.</a:t>
            </a:r>
            <a:r>
              <a:rPr sz="1700">
                <a:solidFill>
                  <a:srgbClr val="FF0000"/>
                </a:solidFill>
                <a:latin typeface="BIOGSP+MicrosoftYaHei"/>
                <a:cs typeface="BIOGSP+MicrosoftYaHei"/>
              </a:rPr>
              <a:t>创造性</a:t>
            </a:r>
            <a:r>
              <a:rPr sz="1700">
                <a:solidFill>
                  <a:srgbClr val="000000"/>
                </a:solidFill>
                <a:latin typeface="BIOGSP+MicrosoftYaHei"/>
                <a:cs typeface="BIOGSP+MicrosoftYaHei"/>
              </a:rPr>
              <a:t>。教育必须根据学生的具体情况创造性地运用教育教学规律。创造性还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BIOGSP+MicrosoftYaHei"/>
                <a:cs typeface="BIOGSP+MicrosoftYaHei"/>
              </a:rPr>
              <a:t>体现为教师的“教育机智”，这是一种教师处理教育教学过程中突发或偶发事件</a:t>
            </a:r>
          </a:p>
          <a:p>
            <a:pPr marL="1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BIOGSP+MicrosoftYaHei"/>
                <a:cs typeface="BIOGSP+MicrosoftYaHei"/>
              </a:rPr>
              <a:t>的特殊能力，特别是教师面对临时突发的意外情况，快速做出反应、及时采取恰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3743" y="4765534"/>
            <a:ext cx="1839595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BIOGSP+MicrosoftYaHei"/>
                <a:cs typeface="BIOGSP+MicrosoftYaHei"/>
              </a:rPr>
              <a:t>当措施的能力。</a:t>
            </a: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14270" y="814873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LHGMPF+MicrosoftYaHei-Bold"/>
                <a:cs typeface="LHGMPF+MicrosoftYaHei-Bold"/>
              </a:rPr>
              <a:t>第一节　教师职业的认识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040" y="1446707"/>
            <a:ext cx="2988183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VJNAFO+MicrosoftYaHei"/>
                <a:cs typeface="VJNAFO+MicrosoftYaHei"/>
              </a:rPr>
              <a:t>（四）教师职业的劳动特征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040" y="1886762"/>
            <a:ext cx="8672488" cy="93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VJNAFO+MicrosoftYaHei"/>
                <a:cs typeface="VJNAFO+MicrosoftYaHei"/>
              </a:rPr>
              <a:t>4.</a:t>
            </a:r>
            <a:r>
              <a:rPr sz="1700">
                <a:solidFill>
                  <a:srgbClr val="FF0000"/>
                </a:solidFill>
                <a:latin typeface="VJNAFO+MicrosoftYaHei"/>
                <a:cs typeface="VJNAFO+MicrosoftYaHei"/>
              </a:rPr>
              <a:t>长期性</a:t>
            </a:r>
            <a:r>
              <a:rPr sz="1700">
                <a:solidFill>
                  <a:srgbClr val="000000"/>
                </a:solidFill>
                <a:latin typeface="VJNAFO+MicrosoftYaHei"/>
                <a:cs typeface="VJNAFO+MicrosoftYaHei"/>
              </a:rPr>
              <a:t>。长期性是指人才培养的周期比较长，教育影响具有滞后性，“十年树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VJNAFO+MicrosoftYaHei"/>
                <a:cs typeface="VJNAFO+MicrosoftYaHei"/>
              </a:rPr>
              <a:t>木，百年树人”。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1040" y="2715437"/>
            <a:ext cx="8672488" cy="93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VJNAFO+MicrosoftYaHei"/>
                <a:cs typeface="VJNAFO+MicrosoftYaHei"/>
              </a:rPr>
              <a:t>5.</a:t>
            </a:r>
            <a:r>
              <a:rPr sz="1700">
                <a:solidFill>
                  <a:srgbClr val="FF0000"/>
                </a:solidFill>
                <a:latin typeface="VJNAFO+MicrosoftYaHei"/>
                <a:cs typeface="VJNAFO+MicrosoftYaHei"/>
              </a:rPr>
              <a:t>间接性</a:t>
            </a:r>
            <a:r>
              <a:rPr sz="1700">
                <a:solidFill>
                  <a:srgbClr val="000000"/>
                </a:solidFill>
                <a:latin typeface="VJNAFO+MicrosoftYaHei"/>
                <a:cs typeface="VJNAFO+MicrosoftYaHei"/>
              </a:rPr>
              <a:t>。间接性指教师的劳动不直接创造物质财富，而是以学生为中介实现教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VJNAFO+MicrosoftYaHei"/>
                <a:cs typeface="VJNAFO+MicrosoftYaHei"/>
              </a:rPr>
              <a:t>师劳动的价值。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717" y="608498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HAGVGO+MicrosoftYaHei-Bold"/>
                <a:cs typeface="HAGVGO+MicrosoftYaHei-Bold"/>
              </a:rPr>
              <a:t>第一节　教师职业的认识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3252" y="1240332"/>
            <a:ext cx="3486214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HAGVGO+MicrosoftYaHei-Bold"/>
                <a:cs typeface="HAGVGO+MicrosoftYaHei-Bold"/>
              </a:rPr>
              <a:t>二、新课程改革背景下的教师观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3252" y="1680387"/>
            <a:ext cx="8964546" cy="1715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MADLU+MicrosoftYaHei"/>
                <a:cs typeface="SMADLU+MicrosoftYaHei"/>
              </a:rPr>
              <a:t>1.</a:t>
            </a:r>
            <a:r>
              <a:rPr sz="1700">
                <a:solidFill>
                  <a:srgbClr val="FF0000"/>
                </a:solidFill>
                <a:latin typeface="SMADLU+MicrosoftYaHei"/>
                <a:cs typeface="SMADLU+MicrosoftYaHei"/>
              </a:rPr>
              <a:t>现代教师观念的转变</a:t>
            </a:r>
            <a:r>
              <a:rPr sz="1700">
                <a:solidFill>
                  <a:srgbClr val="000000"/>
                </a:solidFill>
                <a:latin typeface="SMADLU+MicrosoftYaHei"/>
                <a:cs typeface="SMADLU+MicrosoftYaHei"/>
              </a:rPr>
              <a:t>。“教师中心论”强调教师在教育中的权威作用，认为教师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MADLU+MicrosoftYaHei"/>
                <a:cs typeface="SMADLU+MicrosoftYaHei"/>
              </a:rPr>
              <a:t>应成为教学活动的中心，成为教学过程的主宰；学生的学习应该围绕教师的教育教</a:t>
            </a:r>
          </a:p>
          <a:p>
            <a:pPr marL="1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MADLU+MicrosoftYaHei"/>
                <a:cs typeface="SMADLU+MicrosoftYaHei"/>
              </a:rPr>
              <a:t>学任务来进行。现代教师观强调教师的主导作用和学生的主体地位，实现了教师的</a:t>
            </a:r>
          </a:p>
          <a:p>
            <a:pPr marL="3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MADLU+MicrosoftYaHei"/>
                <a:cs typeface="SMADLU+MicrosoftYaHei"/>
              </a:rPr>
              <a:t>角色转变和行为转变。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3255" y="3286302"/>
            <a:ext cx="9213562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MADLU+MicrosoftYaHei"/>
                <a:cs typeface="SMADLU+MicrosoftYaHei"/>
              </a:rPr>
              <a:t>2.</a:t>
            </a:r>
            <a:r>
              <a:rPr sz="1700">
                <a:solidFill>
                  <a:srgbClr val="FF0000"/>
                </a:solidFill>
                <a:latin typeface="SMADLU+MicrosoftYaHei"/>
                <a:cs typeface="SMADLU+MicrosoftYaHei"/>
              </a:rPr>
              <a:t>现代教师的角色转变</a:t>
            </a:r>
            <a:r>
              <a:rPr sz="1700">
                <a:solidFill>
                  <a:srgbClr val="000000"/>
                </a:solidFill>
                <a:latin typeface="SMADLU+MicrosoftYaHei"/>
                <a:cs typeface="SMADLU+MicrosoftYaHei"/>
              </a:rPr>
              <a:t>。首先，教师由知识的传授者转变为学生学习活动的参与者、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MADLU+MicrosoftYaHei"/>
                <a:cs typeface="SMADLU+MicrosoftYaHei"/>
              </a:rPr>
              <a:t>引导者和促进者。其次，教师从课程的执行者转变为课程的建设者和开发者。最后，</a:t>
            </a:r>
          </a:p>
          <a:p>
            <a:pPr marL="1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MADLU+MicrosoftYaHei"/>
                <a:cs typeface="SMADLU+MicrosoftYaHei"/>
              </a:rPr>
              <a:t>教师从“教书匠”转变为教育教学的研究者和反思的实践者。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717" y="608498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WUDUGD+MicrosoftYaHei-Bold"/>
                <a:cs typeface="WUDUGD+MicrosoftYaHei-Bold"/>
              </a:rPr>
              <a:t>第一节　教师职业的认识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3252" y="1240332"/>
            <a:ext cx="8964546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VPMMDU+MicrosoftYaHei"/>
                <a:cs typeface="VPMMDU+MicrosoftYaHei"/>
              </a:rPr>
              <a:t>3.</a:t>
            </a:r>
            <a:r>
              <a:rPr sz="1700">
                <a:solidFill>
                  <a:srgbClr val="FF0000"/>
                </a:solidFill>
                <a:latin typeface="VPMMDU+MicrosoftYaHei"/>
                <a:cs typeface="VPMMDU+MicrosoftYaHei"/>
              </a:rPr>
              <a:t>现代教师的行为转变</a:t>
            </a:r>
            <a:r>
              <a:rPr sz="1700">
                <a:solidFill>
                  <a:srgbClr val="000000"/>
                </a:solidFill>
                <a:latin typeface="VPMMDU+MicrosoftYaHei"/>
                <a:cs typeface="VPMMDU+MicrosoftYaHei"/>
              </a:rPr>
              <a:t>。首先，在师生关系上，教师要更加重视对学生的尊重、赞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VPMMDU+MicrosoftYaHei"/>
                <a:cs typeface="VPMMDU+MicrosoftYaHei"/>
              </a:rPr>
              <a:t>赏。其次，在教育教学上，教师要更加注重对学生的帮助、引导。最后，在自我发</a:t>
            </a:r>
          </a:p>
          <a:p>
            <a:pPr marL="1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VPMMDU+MicrosoftYaHei"/>
                <a:cs typeface="VPMMDU+MicrosoftYaHei"/>
              </a:rPr>
              <a:t>展上，教师要注重团结合作和自我反思。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02535" y="691048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CJEFSN+MicrosoftYaHei-Bold"/>
                <a:cs typeface="CJEFSN+MicrosoftYaHei-Bold"/>
              </a:rPr>
              <a:t>第二节　教师的专业发展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5340" y="1322882"/>
            <a:ext cx="2490152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CJEFSN+MicrosoftYaHei-Bold"/>
                <a:cs typeface="CJEFSN+MicrosoftYaHei-Bold"/>
              </a:rPr>
              <a:t>一、教师专业发展概述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5340" y="1762937"/>
            <a:ext cx="8715531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HCSGJ+MicrosoftYaHei"/>
                <a:cs typeface="SHCSGJ+MicrosoftYaHei"/>
              </a:rPr>
              <a:t>1.教师专业发展的</a:t>
            </a:r>
            <a:r>
              <a:rPr sz="1700">
                <a:solidFill>
                  <a:srgbClr val="FF0000"/>
                </a:solidFill>
                <a:latin typeface="SHCSGJ+MicrosoftYaHei"/>
                <a:cs typeface="SHCSGJ+MicrosoftYaHei"/>
              </a:rPr>
              <a:t>概念</a:t>
            </a:r>
            <a:r>
              <a:rPr sz="1700">
                <a:solidFill>
                  <a:srgbClr val="000000"/>
                </a:solidFill>
                <a:latin typeface="SHCSGJ+MicrosoftYaHei"/>
                <a:cs typeface="SHCSGJ+MicrosoftYaHei"/>
              </a:rPr>
              <a:t>。教师专业发展是指教师作为专业人员，在专业思想、专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HCSGJ+MicrosoftYaHei"/>
                <a:cs typeface="SHCSGJ+MicrosoftYaHei"/>
              </a:rPr>
              <a:t>业知识、专业能力等方面不断发展和完善的过程，是从专业新手到专家型教师或</a:t>
            </a:r>
          </a:p>
          <a:p>
            <a:pPr marL="1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HCSGJ+MicrosoftYaHei"/>
                <a:cs typeface="SHCSGJ+MicrosoftYaHei"/>
              </a:rPr>
              <a:t>学者型教师的过程。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5342" y="2980232"/>
            <a:ext cx="8715531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HCSGJ+MicrosoftYaHei"/>
                <a:cs typeface="SHCSGJ+MicrosoftYaHei"/>
              </a:rPr>
              <a:t>2.教师专业发展的</a:t>
            </a:r>
            <a:r>
              <a:rPr sz="1700">
                <a:solidFill>
                  <a:srgbClr val="FF0000"/>
                </a:solidFill>
                <a:latin typeface="SHCSGJ+MicrosoftYaHei"/>
                <a:cs typeface="SHCSGJ+MicrosoftYaHei"/>
              </a:rPr>
              <a:t>要求</a:t>
            </a:r>
            <a:r>
              <a:rPr sz="1700">
                <a:solidFill>
                  <a:srgbClr val="000000"/>
                </a:solidFill>
                <a:latin typeface="SHCSGJ+MicrosoftYaHei"/>
                <a:cs typeface="SHCSGJ+MicrosoftYaHei"/>
              </a:rPr>
              <a:t>。（1）加强终身学习的意识和能力；（2）培养和发展自</a:t>
            </a:r>
          </a:p>
          <a:p>
            <a:pPr marL="2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HCSGJ+MicrosoftYaHei"/>
                <a:cs typeface="SHCSGJ+MicrosoftYaHei"/>
              </a:rPr>
              <a:t>己的反思能力；（3）培养和强化创新精神和能力；（4）重视培养交往与合作</a:t>
            </a:r>
          </a:p>
          <a:p>
            <a:pPr marL="2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HCSGJ+MicrosoftYaHei"/>
                <a:cs typeface="SHCSGJ+MicrosoftYaHei"/>
              </a:rPr>
              <a:t>能力；（5）成为教育教学的研究者。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9190" y="882510"/>
            <a:ext cx="1189990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IODROE+MicrosoftYaHei-Bold"/>
                <a:cs typeface="IODROE+MicrosoftYaHei-Bold"/>
              </a:rPr>
              <a:t>目录预览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95775" y="1287957"/>
            <a:ext cx="3432905" cy="1165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HRAVS+MicrosoftYaHei"/>
                <a:cs typeface="FHRAVS+MicrosoftYaHei"/>
              </a:rPr>
              <a:t>如何当一个好老师</a:t>
            </a:r>
            <a:r>
              <a:rPr sz="1700" spc="507">
                <a:solidFill>
                  <a:srgbClr val="000000"/>
                </a:solidFill>
                <a:latin typeface="FHRAVS+MicrosoftYaHei"/>
                <a:cs typeface="FHRAVS+MicrosoftYaHei"/>
              </a:rPr>
              <a:t> </a:t>
            </a:r>
            <a:r>
              <a:rPr sz="1700">
                <a:solidFill>
                  <a:srgbClr val="000000"/>
                </a:solidFill>
                <a:latin typeface="FHRAVS+MicrosoftYaHei"/>
                <a:cs typeface="FHRAVS+MicrosoftYaHei"/>
              </a:rPr>
              <a:t>15%，22分</a:t>
            </a:r>
          </a:p>
          <a:p>
            <a:pPr marL="0" marR="0">
              <a:lnSpc>
                <a:spcPts val="1776"/>
              </a:lnSpc>
              <a:spcBef>
                <a:spcPts val="302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HRAVS+MicrosoftYaHei"/>
                <a:cs typeface="FHRAVS+MicrosoftYaHei"/>
              </a:rPr>
              <a:t>如何当一个好人</a:t>
            </a:r>
            <a:r>
              <a:rPr sz="1700" spc="1012">
                <a:solidFill>
                  <a:srgbClr val="000000"/>
                </a:solidFill>
                <a:latin typeface="FHRAVS+MicrosoftYaHei"/>
                <a:cs typeface="FHRAVS+MicrosoftYaHei"/>
              </a:rPr>
              <a:t> </a:t>
            </a:r>
            <a:r>
              <a:rPr sz="1700">
                <a:solidFill>
                  <a:srgbClr val="000000"/>
                </a:solidFill>
                <a:latin typeface="FHRAVS+MicrosoftYaHei"/>
                <a:cs typeface="FHRAVS+MicrosoftYaHei"/>
              </a:rPr>
              <a:t>25%，38分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9190" y="1322564"/>
            <a:ext cx="1964055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FF0000"/>
                </a:solidFill>
                <a:latin typeface="IODROE+MicrosoftYaHei-Bold"/>
                <a:cs typeface="IODROE+MicrosoftYaHei-Bold"/>
              </a:rPr>
              <a:t>模块一</a:t>
            </a:r>
            <a:r>
              <a:rPr sz="1700" spc="585">
                <a:solidFill>
                  <a:srgbClr val="FF0000"/>
                </a:solidFill>
                <a:latin typeface="IODROE+MicrosoftYaHei-Bold"/>
                <a:cs typeface="IODROE+MicrosoftYaHei-Bold"/>
              </a:rPr>
              <a:t> </a:t>
            </a:r>
            <a:r>
              <a:rPr sz="1700">
                <a:solidFill>
                  <a:srgbClr val="FF0000"/>
                </a:solidFill>
                <a:latin typeface="IODROE+MicrosoftYaHei-Bold"/>
                <a:cs typeface="IODROE+MicrosoftYaHei-Bold"/>
              </a:rPr>
              <a:t>职业理念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9190" y="1762619"/>
            <a:ext cx="2879375" cy="1869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IODROE+MicrosoftYaHei-Bold"/>
                <a:cs typeface="IODROE+MicrosoftYaHei-Bold"/>
              </a:rPr>
              <a:t>模块二</a:t>
            </a:r>
            <a:r>
              <a:rPr sz="1700" spc="585">
                <a:solidFill>
                  <a:srgbClr val="000000"/>
                </a:solidFill>
                <a:latin typeface="IODROE+MicrosoftYaHei-Bold"/>
                <a:cs typeface="IODROE+MicrosoftYaHei-Bold"/>
              </a:rPr>
              <a:t> </a:t>
            </a:r>
            <a:r>
              <a:rPr sz="1700">
                <a:solidFill>
                  <a:srgbClr val="000000"/>
                </a:solidFill>
                <a:latin typeface="IODROE+MicrosoftYaHei-Bold"/>
                <a:cs typeface="IODROE+MicrosoftYaHei-Bold"/>
              </a:rPr>
              <a:t>教育法律法规</a:t>
            </a:r>
          </a:p>
          <a:p>
            <a:pPr marL="0" marR="0">
              <a:lnSpc>
                <a:spcPts val="1776"/>
              </a:lnSpc>
              <a:spcBef>
                <a:spcPts val="1638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IODROE+MicrosoftYaHei-Bold"/>
                <a:cs typeface="IODROE+MicrosoftYaHei-Bold"/>
              </a:rPr>
              <a:t>模块三</a:t>
            </a:r>
            <a:r>
              <a:rPr sz="1700" spc="585">
                <a:solidFill>
                  <a:srgbClr val="000000"/>
                </a:solidFill>
                <a:latin typeface="IODROE+MicrosoftYaHei-Bold"/>
                <a:cs typeface="IODROE+MicrosoftYaHei-Bold"/>
              </a:rPr>
              <a:t> </a:t>
            </a:r>
            <a:r>
              <a:rPr sz="1700">
                <a:solidFill>
                  <a:srgbClr val="000000"/>
                </a:solidFill>
                <a:latin typeface="IODROE+MicrosoftYaHei-Bold"/>
                <a:cs typeface="IODROE+MicrosoftYaHei-Bold"/>
              </a:rPr>
              <a:t>教师职业道德规范</a:t>
            </a:r>
          </a:p>
          <a:p>
            <a:pPr marL="0" marR="0">
              <a:lnSpc>
                <a:spcPts val="1776"/>
              </a:lnSpc>
              <a:spcBef>
                <a:spcPts val="1688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IODROE+MicrosoftYaHei-Bold"/>
                <a:cs typeface="IODROE+MicrosoftYaHei-Bold"/>
              </a:rPr>
              <a:t>模块四</a:t>
            </a:r>
            <a:r>
              <a:rPr sz="1700" spc="585">
                <a:solidFill>
                  <a:srgbClr val="000000"/>
                </a:solidFill>
                <a:latin typeface="IODROE+MicrosoftYaHei-Bold"/>
                <a:cs typeface="IODROE+MicrosoftYaHei-Bold"/>
              </a:rPr>
              <a:t> </a:t>
            </a:r>
            <a:r>
              <a:rPr sz="1700">
                <a:solidFill>
                  <a:srgbClr val="000000"/>
                </a:solidFill>
                <a:latin typeface="IODROE+MicrosoftYaHei-Bold"/>
                <a:cs typeface="IODROE+MicrosoftYaHei-Bold"/>
              </a:rPr>
              <a:t>教师的文化素养</a:t>
            </a:r>
          </a:p>
          <a:p>
            <a:pPr marL="0" marR="0">
              <a:lnSpc>
                <a:spcPts val="1776"/>
              </a:lnSpc>
              <a:spcBef>
                <a:spcPts val="1688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IODROE+MicrosoftYaHei-Bold"/>
                <a:cs typeface="IODROE+MicrosoftYaHei-Bold"/>
              </a:rPr>
              <a:t>模块五</a:t>
            </a:r>
            <a:r>
              <a:rPr sz="1700" spc="585">
                <a:solidFill>
                  <a:srgbClr val="000000"/>
                </a:solidFill>
                <a:latin typeface="IODROE+MicrosoftYaHei-Bold"/>
                <a:cs typeface="IODROE+MicrosoftYaHei-Bold"/>
              </a:rPr>
              <a:t> </a:t>
            </a:r>
            <a:r>
              <a:rPr sz="1700">
                <a:solidFill>
                  <a:srgbClr val="000000"/>
                </a:solidFill>
                <a:latin typeface="IODROE+MicrosoftYaHei-Bold"/>
                <a:cs typeface="IODROE+MicrosoftYaHei-Bold"/>
              </a:rPr>
              <a:t>教师基本能力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68787" y="2667495"/>
            <a:ext cx="3537695" cy="949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HRAVS+MicrosoftYaHei"/>
                <a:cs typeface="FHRAVS+MicrosoftYaHei"/>
              </a:rPr>
              <a:t>历史、文学、艺术</a:t>
            </a:r>
            <a:r>
              <a:rPr sz="1700" spc="1012">
                <a:solidFill>
                  <a:srgbClr val="000000"/>
                </a:solidFill>
                <a:latin typeface="FHRAVS+MicrosoftYaHei"/>
                <a:cs typeface="FHRAVS+MicrosoftYaHei"/>
              </a:rPr>
              <a:t> </a:t>
            </a:r>
            <a:r>
              <a:rPr sz="1700">
                <a:solidFill>
                  <a:srgbClr val="000000"/>
                </a:solidFill>
                <a:latin typeface="FHRAVS+MicrosoftYaHei"/>
                <a:cs typeface="FHRAVS+MicrosoftYaHei"/>
              </a:rPr>
              <a:t>12%，18分</a:t>
            </a:r>
          </a:p>
          <a:p>
            <a:pPr marL="0" marR="0">
              <a:lnSpc>
                <a:spcPts val="1776"/>
              </a:lnSpc>
              <a:spcBef>
                <a:spcPts val="132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HRAVS+MicrosoftYaHei"/>
                <a:cs typeface="FHRAVS+MicrosoftYaHei"/>
              </a:rPr>
              <a:t>基本操作、写作</a:t>
            </a:r>
            <a:r>
              <a:rPr sz="1700" spc="507">
                <a:solidFill>
                  <a:srgbClr val="000000"/>
                </a:solidFill>
                <a:latin typeface="FHRAVS+MicrosoftYaHei"/>
                <a:cs typeface="FHRAVS+MicrosoftYaHei"/>
              </a:rPr>
              <a:t> </a:t>
            </a:r>
            <a:r>
              <a:rPr sz="1700">
                <a:solidFill>
                  <a:srgbClr val="000000"/>
                </a:solidFill>
                <a:latin typeface="FHRAVS+MicrosoftYaHei"/>
                <a:cs typeface="FHRAVS+MicrosoftYaHei"/>
              </a:rPr>
              <a:t>48%，72分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02535" y="691048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ULJWIH+MicrosoftYaHei-Bold"/>
                <a:cs typeface="ULJWIH+MicrosoftYaHei-Bold"/>
              </a:rPr>
              <a:t>第二节　教师的专业发展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5340" y="1322882"/>
            <a:ext cx="8655588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BQUQPH+MicrosoftYaHei"/>
                <a:cs typeface="BQUQPH+MicrosoftYaHei"/>
              </a:rPr>
              <a:t>3.教师专业发展的</a:t>
            </a:r>
            <a:r>
              <a:rPr sz="1700">
                <a:solidFill>
                  <a:srgbClr val="FF0000"/>
                </a:solidFill>
                <a:latin typeface="BQUQPH+MicrosoftYaHei"/>
                <a:cs typeface="BQUQPH+MicrosoftYaHei"/>
              </a:rPr>
              <a:t>内容</a:t>
            </a:r>
            <a:r>
              <a:rPr sz="1700">
                <a:solidFill>
                  <a:srgbClr val="000000"/>
                </a:solidFill>
                <a:latin typeface="BQUQPH+MicrosoftYaHei"/>
                <a:cs typeface="BQUQPH+MicrosoftYaHei"/>
              </a:rPr>
              <a:t>。（1）建立专业理想；（2）拓展专业知识；（3）提升</a:t>
            </a:r>
          </a:p>
          <a:p>
            <a:pPr marL="1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BQUQPH+MicrosoftYaHei"/>
                <a:cs typeface="BQUQPH+MicrosoftYaHei"/>
              </a:rPr>
              <a:t>专业能力；（4）建构专业人格；（5）端正专业态度和动机；（6）形成专业自</a:t>
            </a:r>
          </a:p>
          <a:p>
            <a:pPr marL="1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BQUQPH+MicrosoftYaHei"/>
                <a:cs typeface="BQUQPH+MicrosoftYaHei"/>
              </a:rPr>
              <a:t>我。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02535" y="691048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CQWQAB+MicrosoftYaHei-Bold"/>
                <a:cs typeface="CQWQAB+MicrosoftYaHei-Bold"/>
              </a:rPr>
              <a:t>第二节　教师的专业发展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5340" y="1322882"/>
            <a:ext cx="3237198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CQWQAB+MicrosoftYaHei-Bold"/>
                <a:cs typeface="CQWQAB+MicrosoftYaHei-Bold"/>
              </a:rPr>
              <a:t>二、教师专业发展的阶段理论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5340" y="1762937"/>
            <a:ext cx="3237198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DFHBLE+MicrosoftYaHei"/>
                <a:cs typeface="DFHBLE+MicrosoftYaHei"/>
              </a:rPr>
              <a:t>（一）教师成长的三阶段理论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5341" y="2202992"/>
            <a:ext cx="8715531" cy="93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DFHBLE+MicrosoftYaHei"/>
                <a:cs typeface="DFHBLE+MicrosoftYaHei"/>
              </a:rPr>
              <a:t>福勒和布朗根据教师的需要和不同时期所关注的焦点问题，把教师的成长划分为</a:t>
            </a:r>
          </a:p>
          <a:p>
            <a:pPr marL="2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DFHBLE+MicrosoftYaHei"/>
                <a:cs typeface="DFHBLE+MicrosoftYaHei"/>
              </a:rPr>
              <a:t>关注生存、关注情境和关注学生三个阶段。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5343" y="3031667"/>
            <a:ext cx="8672488" cy="93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DFHBLE+MicrosoftYaHei"/>
                <a:cs typeface="DFHBLE+MicrosoftYaHei"/>
              </a:rPr>
              <a:t>1.</a:t>
            </a:r>
            <a:r>
              <a:rPr sz="1700">
                <a:solidFill>
                  <a:srgbClr val="FF0000"/>
                </a:solidFill>
                <a:latin typeface="DFHBLE+MicrosoftYaHei"/>
                <a:cs typeface="DFHBLE+MicrosoftYaHei"/>
              </a:rPr>
              <a:t>关注生存阶段</a:t>
            </a:r>
            <a:r>
              <a:rPr sz="1700">
                <a:solidFill>
                  <a:srgbClr val="000000"/>
                </a:solidFill>
                <a:latin typeface="DFHBLE+MicrosoftYaHei"/>
                <a:cs typeface="DFHBLE+MicrosoftYaHei"/>
              </a:rPr>
              <a:t>。处于这个阶段的一般是</a:t>
            </a:r>
            <a:r>
              <a:rPr sz="1700">
                <a:solidFill>
                  <a:srgbClr val="FF0000"/>
                </a:solidFill>
                <a:latin typeface="DFHBLE+MicrosoftYaHei"/>
                <a:cs typeface="DFHBLE+MicrosoftYaHei"/>
              </a:rPr>
              <a:t>新手型教师</a:t>
            </a:r>
            <a:r>
              <a:rPr sz="1700">
                <a:solidFill>
                  <a:srgbClr val="000000"/>
                </a:solidFill>
                <a:latin typeface="DFHBLE+MicrosoftYaHei"/>
                <a:cs typeface="DFHBLE+MicrosoftYaHei"/>
              </a:rPr>
              <a:t>，他们非常关注自己的生存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DFHBLE+MicrosoftYaHei"/>
                <a:cs typeface="DFHBLE+MicrosoftYaHei"/>
              </a:rPr>
              <a:t>适应性。他们经常注重自己在学生、同事以及学校领导心目中的地位。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02535" y="691048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FPSHTV+MicrosoftYaHei-Bold"/>
                <a:cs typeface="FPSHTV+MicrosoftYaHei-Bold"/>
              </a:rPr>
              <a:t>第二节　教师的专业发展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5340" y="1322882"/>
            <a:ext cx="3237198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PSHTV+MicrosoftYaHei-Bold"/>
                <a:cs typeface="FPSHTV+MicrosoftYaHei-Bold"/>
              </a:rPr>
              <a:t>二、教师专业发展的阶段理论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5340" y="1762937"/>
            <a:ext cx="8715531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KVQATP+MicrosoftYaHei"/>
                <a:cs typeface="KVQATP+MicrosoftYaHei"/>
              </a:rPr>
              <a:t>2.</a:t>
            </a:r>
            <a:r>
              <a:rPr sz="1700">
                <a:solidFill>
                  <a:srgbClr val="FF0000"/>
                </a:solidFill>
                <a:latin typeface="KVQATP+MicrosoftYaHei"/>
                <a:cs typeface="KVQATP+MicrosoftYaHei"/>
              </a:rPr>
              <a:t>关注情境阶段</a:t>
            </a:r>
            <a:r>
              <a:rPr sz="1700">
                <a:solidFill>
                  <a:srgbClr val="000000"/>
                </a:solidFill>
                <a:latin typeface="KVQATP+MicrosoftYaHei"/>
                <a:cs typeface="KVQATP+MicrosoftYaHei"/>
              </a:rPr>
              <a:t>。注意力转移到提高教学工作的</a:t>
            </a:r>
            <a:r>
              <a:rPr sz="1700">
                <a:solidFill>
                  <a:srgbClr val="FF0000"/>
                </a:solidFill>
                <a:latin typeface="KVQATP+MicrosoftYaHei"/>
                <a:cs typeface="KVQATP+MicrosoftYaHei"/>
              </a:rPr>
              <a:t>质量</a:t>
            </a:r>
            <a:r>
              <a:rPr sz="1700">
                <a:solidFill>
                  <a:srgbClr val="000000"/>
                </a:solidFill>
                <a:latin typeface="KVQATP+MicrosoftYaHei"/>
                <a:cs typeface="KVQATP+MicrosoftYaHei"/>
              </a:rPr>
              <a:t>上来，如关注学生学习成绩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KVQATP+MicrosoftYaHei"/>
                <a:cs typeface="KVQATP+MicrosoftYaHei"/>
              </a:rPr>
              <a:t>的提高，关心班集体的建设，关注自己备课是否充分等。一般来说，老教师比新</a:t>
            </a:r>
          </a:p>
          <a:p>
            <a:pPr marL="1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KVQATP+MicrosoftYaHei"/>
                <a:cs typeface="KVQATP+MicrosoftYaHei"/>
              </a:rPr>
              <a:t>手型教师更关注这个阶段。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5342" y="2980232"/>
            <a:ext cx="8715531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KVQATP+MicrosoftYaHei"/>
                <a:cs typeface="KVQATP+MicrosoftYaHei"/>
              </a:rPr>
              <a:t>3.</a:t>
            </a:r>
            <a:r>
              <a:rPr sz="1700">
                <a:solidFill>
                  <a:srgbClr val="FF0000"/>
                </a:solidFill>
                <a:latin typeface="KVQATP+MicrosoftYaHei"/>
                <a:cs typeface="KVQATP+MicrosoftYaHei"/>
              </a:rPr>
              <a:t>关注学生阶段</a:t>
            </a:r>
            <a:r>
              <a:rPr sz="1700">
                <a:solidFill>
                  <a:srgbClr val="000000"/>
                </a:solidFill>
                <a:latin typeface="KVQATP+MicrosoftYaHei"/>
                <a:cs typeface="KVQATP+MicrosoftYaHei"/>
              </a:rPr>
              <a:t>。在这一阶段，教师能考虑到学生的</a:t>
            </a:r>
            <a:r>
              <a:rPr sz="1700">
                <a:solidFill>
                  <a:srgbClr val="FF0000"/>
                </a:solidFill>
                <a:latin typeface="KVQATP+MicrosoftYaHei"/>
                <a:cs typeface="KVQATP+MicrosoftYaHei"/>
              </a:rPr>
              <a:t>个别差异</a:t>
            </a:r>
            <a:r>
              <a:rPr sz="1700">
                <a:solidFill>
                  <a:srgbClr val="000000"/>
                </a:solidFill>
                <a:latin typeface="KVQATP+MicrosoftYaHei"/>
                <a:cs typeface="KVQATP+MicrosoftYaHei"/>
              </a:rPr>
              <a:t>，认识到不同年龄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KVQATP+MicrosoftYaHei"/>
                <a:cs typeface="KVQATP+MicrosoftYaHei"/>
              </a:rPr>
              <a:t>阶段的学生存在不同的发展水平，具有不同的情感和社会需求。能否自觉关注学</a:t>
            </a:r>
          </a:p>
          <a:p>
            <a:pPr marL="2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KVQATP+MicrosoftYaHei"/>
                <a:cs typeface="KVQATP+MicrosoftYaHei"/>
              </a:rPr>
              <a:t>生是衡量教师专业发展成熟度的标志。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02535" y="691048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CKQKRV+MicrosoftYaHei-Bold"/>
                <a:cs typeface="CKQKRV+MicrosoftYaHei-Bold"/>
              </a:rPr>
              <a:t>第二节　教师的专业发展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5340" y="1322882"/>
            <a:ext cx="3237198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HSTVMI+MicrosoftYaHei"/>
                <a:cs typeface="HSTVMI+MicrosoftYaHei"/>
              </a:rPr>
              <a:t>（二）教师发展的五阶段理论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5340" y="1762937"/>
            <a:ext cx="7470455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HSTVMI+MicrosoftYaHei"/>
                <a:cs typeface="HSTVMI+MicrosoftYaHei"/>
              </a:rPr>
              <a:t>教师发展的</a:t>
            </a:r>
            <a:r>
              <a:rPr sz="1700">
                <a:solidFill>
                  <a:srgbClr val="FF0000"/>
                </a:solidFill>
                <a:latin typeface="HSTVMI+MicrosoftYaHei"/>
                <a:cs typeface="HSTVMI+MicrosoftYaHei"/>
              </a:rPr>
              <a:t>五阶段理论</a:t>
            </a:r>
            <a:r>
              <a:rPr sz="1700">
                <a:solidFill>
                  <a:srgbClr val="000000"/>
                </a:solidFill>
                <a:latin typeface="HSTVMI+MicrosoftYaHei"/>
                <a:cs typeface="HSTVMI+MicrosoftYaHei"/>
              </a:rPr>
              <a:t>，是美国亚利桑那州立大学的</a:t>
            </a:r>
            <a:r>
              <a:rPr sz="1700">
                <a:solidFill>
                  <a:srgbClr val="FF0000"/>
                </a:solidFill>
                <a:latin typeface="HSTVMI+MicrosoftYaHei"/>
                <a:cs typeface="HSTVMI+MicrosoftYaHei"/>
              </a:rPr>
              <a:t>伯利纳</a:t>
            </a:r>
            <a:r>
              <a:rPr sz="1700">
                <a:solidFill>
                  <a:srgbClr val="000000"/>
                </a:solidFill>
                <a:latin typeface="HSTVMI+MicrosoftYaHei"/>
                <a:cs typeface="HSTVMI+MicrosoftYaHei"/>
              </a:rPr>
              <a:t>提出的。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5342" y="2202992"/>
            <a:ext cx="8715531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HSTVMI+MicrosoftYaHei"/>
                <a:cs typeface="HSTVMI+MicrosoftYaHei"/>
              </a:rPr>
              <a:t>1.</a:t>
            </a:r>
            <a:r>
              <a:rPr sz="1700">
                <a:solidFill>
                  <a:srgbClr val="FF0000"/>
                </a:solidFill>
                <a:latin typeface="HSTVMI+MicrosoftYaHei"/>
                <a:cs typeface="HSTVMI+MicrosoftYaHei"/>
              </a:rPr>
              <a:t>新手阶段</a:t>
            </a:r>
            <a:r>
              <a:rPr sz="1700">
                <a:solidFill>
                  <a:srgbClr val="000000"/>
                </a:solidFill>
                <a:latin typeface="HSTVMI+MicrosoftYaHei"/>
                <a:cs typeface="HSTVMI+MicrosoftYaHei"/>
              </a:rPr>
              <a:t>。他们表现出以下特征：理性化，处理问题缺乏灵活性，刻板依赖规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HSTVMI+MicrosoftYaHei"/>
                <a:cs typeface="HSTVMI+MicrosoftYaHei"/>
              </a:rPr>
              <a:t>定。这个阶段教师的主要需求是了解与教学相关的实际情况，熟悉教学情境，积</a:t>
            </a:r>
          </a:p>
          <a:p>
            <a:pPr marL="1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HSTVMI+MicrosoftYaHei"/>
                <a:cs typeface="HSTVMI+MicrosoftYaHei"/>
              </a:rPr>
              <a:t>累教学经验。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5344" y="3420287"/>
            <a:ext cx="8715531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HSTVMI+MicrosoftYaHei"/>
                <a:cs typeface="HSTVMI+MicrosoftYaHei"/>
              </a:rPr>
              <a:t>2.</a:t>
            </a:r>
            <a:r>
              <a:rPr sz="1700">
                <a:solidFill>
                  <a:srgbClr val="FF0000"/>
                </a:solidFill>
                <a:latin typeface="HSTVMI+MicrosoftYaHei"/>
                <a:cs typeface="HSTVMI+MicrosoftYaHei"/>
              </a:rPr>
              <a:t>熟练新手阶段</a:t>
            </a:r>
            <a:r>
              <a:rPr sz="1700">
                <a:solidFill>
                  <a:srgbClr val="000000"/>
                </a:solidFill>
                <a:latin typeface="HSTVMI+MicrosoftYaHei"/>
                <a:cs typeface="HSTVMI+MicrosoftYaHei"/>
              </a:rPr>
              <a:t>。其特征主要表现为：实践经验与书本知识的整合；处理问题具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HSTVMI+MicrosoftYaHei"/>
                <a:cs typeface="HSTVMI+MicrosoftYaHei"/>
              </a:rPr>
              <a:t>有一定的灵活性；不能很好地区分教学情境中的信息；缺乏足够的责任感。一般</a:t>
            </a:r>
          </a:p>
          <a:p>
            <a:pPr marL="1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HSTVMI+MicrosoftYaHei"/>
                <a:cs typeface="HSTVMI+MicrosoftYaHei"/>
              </a:rPr>
              <a:t>来说，具有2—3年教学经验的教师处于这一阶段。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36847" y="790316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MCJTNT+MicrosoftYaHei-Bold"/>
                <a:cs typeface="MCJTNT+MicrosoftYaHei-Bold"/>
              </a:rPr>
              <a:t>第二节　教师的专业发展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9652" y="1422150"/>
            <a:ext cx="8964546" cy="1715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BDGBMB+MicrosoftYaHei"/>
                <a:cs typeface="BDGBMB+MicrosoftYaHei"/>
              </a:rPr>
              <a:t>3.</a:t>
            </a:r>
            <a:r>
              <a:rPr sz="1700">
                <a:solidFill>
                  <a:srgbClr val="FF0000"/>
                </a:solidFill>
                <a:latin typeface="BDGBMB+MicrosoftYaHei"/>
                <a:cs typeface="BDGBMB+MicrosoftYaHei"/>
              </a:rPr>
              <a:t>胜任阶段</a:t>
            </a:r>
            <a:r>
              <a:rPr sz="1700">
                <a:solidFill>
                  <a:srgbClr val="000000"/>
                </a:solidFill>
                <a:latin typeface="BDGBMB+MicrosoftYaHei"/>
                <a:cs typeface="BDGBMB+MicrosoftYaHei"/>
              </a:rPr>
              <a:t>。大部分的新手型教师在经过3—4年的教学实践和职业培训之后，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BDGBMB+MicrosoftYaHei"/>
                <a:cs typeface="BDGBMB+MicrosoftYaHei"/>
              </a:rPr>
              <a:t>能够发展成为胜任型教师，这是教师发展的基本目标。胜任型教师的主要特征是：</a:t>
            </a:r>
          </a:p>
          <a:p>
            <a:pPr marL="0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BDGBMB+MicrosoftYaHei"/>
                <a:cs typeface="BDGBMB+MicrosoftYaHei"/>
              </a:rPr>
              <a:t>教学目的性相对明确，能够选择有效的方法达到教学目标，对教学行为有更强的</a:t>
            </a:r>
          </a:p>
          <a:p>
            <a:pPr marL="0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BDGBMB+MicrosoftYaHei"/>
                <a:cs typeface="BDGBMB+MicrosoftYaHei"/>
              </a:rPr>
              <a:t>责任心，但是教学行为还没有达到足够流畅、灵活的程度。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9652" y="3028065"/>
            <a:ext cx="8715531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BDGBMB+MicrosoftYaHei"/>
                <a:cs typeface="BDGBMB+MicrosoftYaHei"/>
              </a:rPr>
              <a:t>4.</a:t>
            </a:r>
            <a:r>
              <a:rPr sz="1700">
                <a:solidFill>
                  <a:srgbClr val="FF0000"/>
                </a:solidFill>
                <a:latin typeface="BDGBMB+MicrosoftYaHei"/>
                <a:cs typeface="BDGBMB+MicrosoftYaHei"/>
              </a:rPr>
              <a:t>业务精干阶段</a:t>
            </a:r>
            <a:r>
              <a:rPr sz="1700">
                <a:solidFill>
                  <a:srgbClr val="000000"/>
                </a:solidFill>
                <a:latin typeface="BDGBMB+MicrosoftYaHei"/>
                <a:cs typeface="BDGBMB+MicrosoftYaHei"/>
              </a:rPr>
              <a:t>。一般来说，到第五年，教师便进入了业务精干的发展阶段。在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BDGBMB+MicrosoftYaHei"/>
                <a:cs typeface="BDGBMB+MicrosoftYaHei"/>
              </a:rPr>
              <a:t>此阶段，教师表现出以下的特征：对教学情境有敏锐的直觉感受力，教师技能达</a:t>
            </a:r>
          </a:p>
          <a:p>
            <a:pPr marL="0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BDGBMB+MicrosoftYaHei"/>
                <a:cs typeface="BDGBMB+MicrosoftYaHei"/>
              </a:rPr>
              <a:t>到认知自动化水平，教学行为达到流畅、灵活的程度。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02535" y="691048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LLPHTC+MicrosoftYaHei-Bold"/>
                <a:cs typeface="LLPHTC+MicrosoftYaHei-Bold"/>
              </a:rPr>
              <a:t>第二节　教师的专业发展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5340" y="1322882"/>
            <a:ext cx="8964546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ROWSUL+MicrosoftYaHei"/>
                <a:cs typeface="ROWSUL+MicrosoftYaHei"/>
              </a:rPr>
              <a:t>5.</a:t>
            </a:r>
            <a:r>
              <a:rPr sz="1700">
                <a:solidFill>
                  <a:srgbClr val="FF0000"/>
                </a:solidFill>
                <a:latin typeface="ROWSUL+MicrosoftYaHei"/>
                <a:cs typeface="ROWSUL+MicrosoftYaHei"/>
              </a:rPr>
              <a:t>专家阶段</a:t>
            </a:r>
            <a:r>
              <a:rPr sz="1700">
                <a:solidFill>
                  <a:srgbClr val="000000"/>
                </a:solidFill>
                <a:latin typeface="ROWSUL+MicrosoftYaHei"/>
                <a:cs typeface="ROWSUL+MicrosoftYaHei"/>
              </a:rPr>
              <a:t>。专家阶段是教师发展的最终阶段，只有少部分教师才能达到这个阶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ROWSUL+MicrosoftYaHei"/>
                <a:cs typeface="ROWSUL+MicrosoftYaHei"/>
              </a:rPr>
              <a:t>段。专家教师在教学方面的主要特征是：观察教学情境、处理问题的非理性倾向，</a:t>
            </a:r>
          </a:p>
          <a:p>
            <a:pPr marL="1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ROWSUL+MicrosoftYaHei"/>
                <a:cs typeface="ROWSUL+MicrosoftYaHei"/>
              </a:rPr>
              <a:t>教学技能的完全自动化，教学方法的多样化。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02535" y="691048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PMQCBP+MicrosoftYaHei-Bold"/>
                <a:cs typeface="PMQCBP+MicrosoftYaHei-Bold"/>
              </a:rPr>
              <a:t>第二节　教师的专业发展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5340" y="1322882"/>
            <a:ext cx="3486214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PMQCBP+MicrosoftYaHei-Bold"/>
                <a:cs typeface="PMQCBP+MicrosoftYaHei-Bold"/>
              </a:rPr>
              <a:t>三、教师专业发展的途径与方法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5340" y="1762937"/>
            <a:ext cx="2988183" cy="989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ELHBQB+MicrosoftYaHei"/>
                <a:cs typeface="ELHBQB+MicrosoftYaHei"/>
              </a:rPr>
              <a:t>（一）教师专业发展的途径</a:t>
            </a:r>
          </a:p>
          <a:p>
            <a:pPr marL="0" marR="0">
              <a:lnSpc>
                <a:spcPts val="1776"/>
              </a:lnSpc>
              <a:spcBef>
                <a:spcPts val="1638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ELHBQB+MicrosoftYaHei"/>
                <a:cs typeface="ELHBQB+MicrosoftYaHei"/>
              </a:rPr>
              <a:t>1.职前培训。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5340" y="2643047"/>
            <a:ext cx="1585631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ELHBQB+MicrosoftYaHei"/>
                <a:cs typeface="ELHBQB+MicrosoftYaHei"/>
              </a:rPr>
              <a:t>2.入职培训。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5340" y="3083102"/>
            <a:ext cx="8672488" cy="93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ELHBQB+MicrosoftYaHei"/>
                <a:cs typeface="ELHBQB+MicrosoftYaHei"/>
              </a:rPr>
              <a:t>3.在职培训。具体方式有：第一，参加培训。第二，参加学术团体和学术活动。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ELHBQB+MicrosoftYaHei"/>
                <a:cs typeface="ELHBQB+MicrosoftYaHei"/>
              </a:rPr>
              <a:t>第三，教育考察和观摩。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5341" y="3911777"/>
            <a:ext cx="8921504" cy="93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ELHBQB+MicrosoftYaHei"/>
                <a:cs typeface="ELHBQB+MicrosoftYaHei"/>
              </a:rPr>
              <a:t>4.自我教育。教师的自我教育是教师专业自我的主动建构过程。做反思的实践者，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ELHBQB+MicrosoftYaHei"/>
                <a:cs typeface="ELHBQB+MicrosoftYaHei"/>
              </a:rPr>
              <a:t>在教育实践中研究教育，是教师获得自身专业发展的重要途径，也是最直接、最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5343" y="4689017"/>
            <a:ext cx="1623060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ELHBQB+MicrosoftYaHei"/>
                <a:cs typeface="ELHBQB+MicrosoftYaHei"/>
              </a:rPr>
              <a:t>普遍的途径。</a:t>
            </a:r>
          </a:p>
        </p:txBody>
      </p:sp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02535" y="691048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HTWLDK+MicrosoftYaHei-Bold"/>
                <a:cs typeface="HTWLDK+MicrosoftYaHei-Bold"/>
              </a:rPr>
              <a:t>第二节　教师的专业发展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5340" y="1322882"/>
            <a:ext cx="3486214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HTWLDK+MicrosoftYaHei-Bold"/>
                <a:cs typeface="HTWLDK+MicrosoftYaHei-Bold"/>
              </a:rPr>
              <a:t>三、教师专业发展的途径与方法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5340" y="1762937"/>
            <a:ext cx="2988183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EAHWQ+MicrosoftYaHei"/>
                <a:cs typeface="SEAHWQ+MicrosoftYaHei"/>
              </a:rPr>
              <a:t>（二）教师专业发展的方法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5340" y="2202992"/>
            <a:ext cx="4851177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EAHWQ+MicrosoftYaHei"/>
                <a:cs typeface="SEAHWQ+MicrosoftYaHei"/>
              </a:rPr>
              <a:t>1.专业知识学习。2.教育反思。3.教育研究。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02535" y="691048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MFTTKF+MicrosoftYaHei-Bold"/>
                <a:cs typeface="MFTTKF+MicrosoftYaHei-Bold"/>
              </a:rPr>
              <a:t>第二节　教师的专业发展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5340" y="1322882"/>
            <a:ext cx="3486214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MFTTKF+MicrosoftYaHei-Bold"/>
                <a:cs typeface="MFTTKF+MicrosoftYaHei-Bold"/>
              </a:rPr>
              <a:t>四、教师专业发展的终身学习观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5340" y="1762937"/>
            <a:ext cx="8715531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EWRVUV+MicrosoftYaHei"/>
                <a:cs typeface="EWRVUV+MicrosoftYaHei"/>
              </a:rPr>
              <a:t>终身学习是指社会每个成员为适应社会发展和实现个体发展的需要，贯穿于人的</a:t>
            </a:r>
          </a:p>
          <a:p>
            <a:pPr marL="1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EWRVUV+MicrosoftYaHei"/>
                <a:cs typeface="EWRVUV+MicrosoftYaHei"/>
              </a:rPr>
              <a:t>一生的，持续的学习过程。终身学习观是教师职业教育现实的需要，也是教师职</a:t>
            </a:r>
          </a:p>
          <a:p>
            <a:pPr marL="3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EWRVUV+MicrosoftYaHei"/>
                <a:cs typeface="EWRVUV+MicrosoftYaHei"/>
              </a:rPr>
              <a:t>业自身发展的需要。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31035" y="691048"/>
            <a:ext cx="613410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MSFQDH+MicrosoftYaHei-Bold"/>
                <a:cs typeface="MSFQDH+MicrosoftYaHei-Bold"/>
              </a:rPr>
              <a:t>第三节　教师职业的责任与价值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5340" y="1322882"/>
            <a:ext cx="2272665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MSFQDH+MicrosoftYaHei-Bold"/>
                <a:cs typeface="MSFQDH+MicrosoftYaHei-Bold"/>
              </a:rPr>
              <a:t>一、教师职业的责任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5340" y="1762937"/>
            <a:ext cx="8715531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JRELFF+MicrosoftYaHei"/>
                <a:cs typeface="JRELFF+MicrosoftYaHei"/>
              </a:rPr>
              <a:t>我国人民教师的根本职责是“教书育人”，把全体学生都培养成全面发展的、有</a:t>
            </a:r>
          </a:p>
          <a:p>
            <a:pPr marL="1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JRELFF+MicrosoftYaHei"/>
                <a:cs typeface="JRELFF+MicrosoftYaHei"/>
              </a:rPr>
              <a:t>理想、有道德、有文化、有纪律的社会主义建设者和接班人，教师的职责主要有</a:t>
            </a:r>
          </a:p>
          <a:p>
            <a:pPr marL="3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JRELFF+MicrosoftYaHei"/>
                <a:cs typeface="JRELFF+MicrosoftYaHei"/>
              </a:rPr>
              <a:t>四个方面：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5344" y="2980232"/>
            <a:ext cx="4688247" cy="1429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JRELFF+MicrosoftYaHei"/>
                <a:cs typeface="JRELFF+MicrosoftYaHei"/>
              </a:rPr>
              <a:t>1.搞好教学工作。教学是教师的主要任务。</a:t>
            </a:r>
          </a:p>
          <a:p>
            <a:pPr marL="0" marR="0">
              <a:lnSpc>
                <a:spcPts val="1776"/>
              </a:lnSpc>
              <a:spcBef>
                <a:spcPts val="1638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JRELFF+MicrosoftYaHei"/>
                <a:cs typeface="JRELFF+MicrosoftYaHei"/>
              </a:rPr>
              <a:t>2.做好思想品德教育工作。</a:t>
            </a:r>
          </a:p>
          <a:p>
            <a:pPr marL="0" marR="0">
              <a:lnSpc>
                <a:spcPts val="1776"/>
              </a:lnSpc>
              <a:spcBef>
                <a:spcPts val="1688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JRELFF+MicrosoftYaHei"/>
                <a:cs typeface="JRELFF+MicrosoftYaHei"/>
              </a:rPr>
              <a:t>3.关心学生的健康。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5344" y="4300397"/>
            <a:ext cx="2451771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JRELFF+MicrosoftYaHei"/>
                <a:cs typeface="JRELFF+MicrosoftYaHei"/>
              </a:rPr>
              <a:t>4.提高自身职业素养。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9627" y="1461947"/>
            <a:ext cx="1316971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DBUQS+MicrosoftYaHei"/>
                <a:cs typeface="SDBUQS+MicrosoftYaHei"/>
              </a:rPr>
              <a:t>1．教育观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9627" y="1902002"/>
            <a:ext cx="8715531" cy="938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DBUQS+MicrosoftYaHei"/>
                <a:cs typeface="SDBUQS+MicrosoftYaHei"/>
              </a:rPr>
              <a:t>理解国家实施素质教育的基本要求；掌握在学校中实施素质教育的途径和方法；</a:t>
            </a:r>
          </a:p>
          <a:p>
            <a:pPr marL="1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DBUQS+MicrosoftYaHei"/>
                <a:cs typeface="SDBUQS+MicrosoftYaHei"/>
              </a:rPr>
              <a:t>依据国家实施素质教育的基本要求，分析何评判教育现象。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9630" y="2730677"/>
            <a:ext cx="1316971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DBUQS+MicrosoftYaHei"/>
                <a:cs typeface="SDBUQS+MicrosoftYaHei"/>
              </a:rPr>
              <a:t>2．学生观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9630" y="3170732"/>
            <a:ext cx="8466516" cy="1715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DBUQS+MicrosoftYaHei"/>
                <a:cs typeface="SDBUQS+MicrosoftYaHei"/>
              </a:rPr>
              <a:t>理解“人的全面发展”的思想；理解“以人为本”的涵义，在教育教学活动中</a:t>
            </a:r>
          </a:p>
          <a:p>
            <a:pPr marL="1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DBUQS+MicrosoftYaHei"/>
                <a:cs typeface="SDBUQS+MicrosoftYaHei"/>
              </a:rPr>
              <a:t>做到以学生的全面发展为本；运用“以人为本”的学生观，在教育教学活动中</a:t>
            </a:r>
          </a:p>
          <a:p>
            <a:pPr marL="2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DBUQS+MicrosoftYaHei"/>
                <a:cs typeface="SDBUQS+MicrosoftYaHei"/>
              </a:rPr>
              <a:t>公正地对待每一个学生，不因性别、民族、地域、经济状况、家庭背景和身心</a:t>
            </a:r>
          </a:p>
          <a:p>
            <a:pPr marL="4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DBUQS+MicrosoftYaHei"/>
                <a:cs typeface="SDBUQS+MicrosoftYaHei"/>
              </a:rPr>
              <a:t>缺陷等歧视学生；设计或选择适合学生的丰富多样的教育教学活动方式，因材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9636" y="4725212"/>
            <a:ext cx="3486214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SDBUQS+MicrosoftYaHei"/>
                <a:cs typeface="SDBUQS+MicrosoftYaHei"/>
              </a:rPr>
              <a:t>施教，以促进学生的个性发展。</a:t>
            </a:r>
          </a:p>
        </p:txBody>
      </p:sp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31035" y="571986"/>
            <a:ext cx="613410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EPPUHC+MicrosoftYaHei-Bold"/>
                <a:cs typeface="EPPUHC+MicrosoftYaHei-Bold"/>
              </a:rPr>
              <a:t>第三节　教师职业的责任与价值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5340" y="1203820"/>
            <a:ext cx="2272665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EPPUHC+MicrosoftYaHei-Bold"/>
                <a:cs typeface="EPPUHC+MicrosoftYaHei-Bold"/>
              </a:rPr>
              <a:t>二、教师职业的价值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5340" y="1643874"/>
            <a:ext cx="8715531" cy="1715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OSBFTV+MicrosoftYaHei"/>
                <a:cs typeface="OSBFTV+MicrosoftYaHei"/>
              </a:rPr>
              <a:t>教师职业的价值包括：第一，</a:t>
            </a:r>
            <a:r>
              <a:rPr sz="1700">
                <a:solidFill>
                  <a:srgbClr val="FF0000"/>
                </a:solidFill>
                <a:latin typeface="OSBFTV+MicrosoftYaHei"/>
                <a:cs typeface="OSBFTV+MicrosoftYaHei"/>
              </a:rPr>
              <a:t>自我价值</a:t>
            </a:r>
            <a:r>
              <a:rPr sz="1700">
                <a:solidFill>
                  <a:srgbClr val="000000"/>
                </a:solidFill>
                <a:latin typeface="OSBFTV+MicrosoftYaHei"/>
                <a:cs typeface="OSBFTV+MicrosoftYaHei"/>
              </a:rPr>
              <a:t>。可以满足作为教师的个体自我生存和发</a:t>
            </a:r>
          </a:p>
          <a:p>
            <a:pPr marL="1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OSBFTV+MicrosoftYaHei"/>
                <a:cs typeface="OSBFTV+MicrosoftYaHei"/>
              </a:rPr>
              <a:t>展的需要，是教师获取主要生活来源的社会活动。第二，</a:t>
            </a:r>
            <a:r>
              <a:rPr sz="1700">
                <a:solidFill>
                  <a:srgbClr val="FF0000"/>
                </a:solidFill>
                <a:latin typeface="OSBFTV+MicrosoftYaHei"/>
                <a:cs typeface="OSBFTV+MicrosoftYaHei"/>
              </a:rPr>
              <a:t>社会价值</a:t>
            </a:r>
            <a:r>
              <a:rPr sz="1700">
                <a:solidFill>
                  <a:srgbClr val="000000"/>
                </a:solidFill>
                <a:latin typeface="OSBFTV+MicrosoftYaHei"/>
                <a:cs typeface="OSBFTV+MicrosoftYaHei"/>
              </a:rPr>
              <a:t>。体现在对他</a:t>
            </a:r>
          </a:p>
          <a:p>
            <a:pPr marL="3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OSBFTV+MicrosoftYaHei"/>
                <a:cs typeface="OSBFTV+MicrosoftYaHei"/>
              </a:rPr>
              <a:t>人、集体，国家、社会和人类的作用与意义上，体现在教师职业为社会的进步和</a:t>
            </a:r>
          </a:p>
          <a:p>
            <a:pPr marL="4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OSBFTV+MicrosoftYaHei"/>
                <a:cs typeface="OSBFTV+MicrosoftYaHei"/>
              </a:rPr>
              <a:t>发展提供精神财富，培养合格的建设者和接班人等方面。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5346" y="3249790"/>
            <a:ext cx="3692186" cy="1429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OSBFTV+MicrosoftYaHei"/>
                <a:cs typeface="OSBFTV+MicrosoftYaHei"/>
              </a:rPr>
              <a:t>1.教师是人类文化的传递者。</a:t>
            </a:r>
          </a:p>
          <a:p>
            <a:pPr marL="0" marR="0">
              <a:lnSpc>
                <a:spcPts val="1776"/>
              </a:lnSpc>
              <a:spcBef>
                <a:spcPts val="1638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OSBFTV+MicrosoftYaHei"/>
                <a:cs typeface="OSBFTV+MicrosoftYaHei"/>
              </a:rPr>
              <a:t>2.教师是社会文明发展的促进者。</a:t>
            </a:r>
          </a:p>
          <a:p>
            <a:pPr marL="0" marR="0">
              <a:lnSpc>
                <a:spcPts val="1776"/>
              </a:lnSpc>
              <a:spcBef>
                <a:spcPts val="1688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OSBFTV+MicrosoftYaHei"/>
                <a:cs typeface="OSBFTV+MicrosoftYaHei"/>
              </a:rPr>
              <a:t>3.教师是人类智慧的开启者。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5347" y="4569954"/>
            <a:ext cx="4190216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OSBFTV+MicrosoftYaHei"/>
                <a:cs typeface="OSBFTV+MicrosoftYaHei"/>
              </a:rPr>
              <a:t>4.教师是人类崇高道德品质的塑造者。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6440" y="588555"/>
            <a:ext cx="8938271" cy="3872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KMMKVV+MicrosoftYaHei"/>
                <a:cs typeface="KMMKVV+MicrosoftYaHei"/>
              </a:rPr>
              <a:t>【材料分析题】某教师在文章中曾经写到在一次作文评讲课上，让一个男生</a:t>
            </a:r>
          </a:p>
          <a:p>
            <a:pPr marL="1" marR="0">
              <a:lnSpc>
                <a:spcPts val="1875"/>
              </a:lnSpc>
              <a:spcBef>
                <a:spcPts val="131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KMMKVV+MicrosoftYaHei"/>
                <a:cs typeface="KMMKVV+MicrosoftYaHei"/>
              </a:rPr>
              <a:t>上讲台朗读，结果这位略有口吃的学生遭到了哄笑。“台下的同学们紧紧注</a:t>
            </a:r>
          </a:p>
          <a:p>
            <a:pPr marL="3" marR="0">
              <a:lnSpc>
                <a:spcPts val="1875"/>
              </a:lnSpc>
              <a:spcBef>
                <a:spcPts val="136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KMMKVV+MicrosoftYaHei"/>
                <a:cs typeface="KMMKVV+MicrosoftYaHei"/>
              </a:rPr>
              <a:t>视着他，课堂里死寂一片。沉默中，我突然从后悔自责中省悟，我不是也有</a:t>
            </a:r>
          </a:p>
          <a:p>
            <a:pPr marL="4" marR="0">
              <a:lnSpc>
                <a:spcPts val="1875"/>
              </a:lnSpc>
              <a:spcBef>
                <a:spcPts val="131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KMMKVV+MicrosoftYaHei"/>
                <a:cs typeface="KMMKVV+MicrosoftYaHei"/>
              </a:rPr>
              <a:t>过临场时的恐惧和冷场时手足无措的尴尬吗?然而是自信战胜了一切。有时</a:t>
            </a:r>
          </a:p>
          <a:p>
            <a:pPr marL="5" marR="0">
              <a:lnSpc>
                <a:spcPts val="1875"/>
              </a:lnSpc>
              <a:spcBef>
                <a:spcPts val="131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KMMKVV+MicrosoftYaHei"/>
                <a:cs typeface="KMMKVV+MicrosoftYaHei"/>
              </a:rPr>
              <a:t>候一次小小的成功能够激活一个人的巨大的自信，可一次难忘的失败也往往</a:t>
            </a:r>
          </a:p>
          <a:p>
            <a:pPr marL="7" marR="0">
              <a:lnSpc>
                <a:spcPts val="1875"/>
              </a:lnSpc>
              <a:spcBef>
                <a:spcPts val="136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KMMKVV+MicrosoftYaHei"/>
                <a:cs typeface="KMMKVV+MicrosoftYaHei"/>
              </a:rPr>
              <a:t>可以摧毁一个人仅有的一点自信。眼前这个男孩难道会陷入后一种情形吗?</a:t>
            </a:r>
          </a:p>
          <a:p>
            <a:pPr marL="8" marR="0">
              <a:lnSpc>
                <a:spcPts val="1875"/>
              </a:lnSpc>
              <a:spcBef>
                <a:spcPts val="131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KMMKVV+MicrosoftYaHei"/>
                <a:cs typeface="KMMKVV+MicrosoftYaHei"/>
              </a:rPr>
              <a:t>不，绝不能。我终于微笑着开口了，‘既然他不太习惯在众目睽睽之下说话，</a:t>
            </a:r>
          </a:p>
          <a:p>
            <a:pPr marL="10" marR="0">
              <a:lnSpc>
                <a:spcPts val="1875"/>
              </a:lnSpc>
              <a:spcBef>
                <a:spcPts val="136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KMMKVV+MicrosoftYaHei"/>
                <a:cs typeface="KMMKVV+MicrosoftYaHei"/>
              </a:rPr>
              <a:t>那索性我们大家都趴在桌上，不看，只用耳朵听吧’!我带头走到教室最后，</a:t>
            </a:r>
          </a:p>
          <a:p>
            <a:pPr marL="12" marR="0">
              <a:lnSpc>
                <a:spcPts val="1875"/>
              </a:lnSpc>
              <a:spcBef>
                <a:spcPts val="131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KMMKVV+MicrosoftYaHei"/>
                <a:cs typeface="KMMKVV+MicrosoftYaHei"/>
              </a:rPr>
              <a:t>背对讲台站定，同学们也纷纷趴下头来。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6740" y="707618"/>
            <a:ext cx="9201157" cy="26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VIBOMK+MicrosoftYaHei"/>
                <a:cs typeface="VIBOMK+MicrosoftYaHei"/>
              </a:rPr>
              <a:t>终于，我的背后传来了羞怯的声音。那的确是一篇好文章，写的是他和父亲间</a:t>
            </a:r>
          </a:p>
          <a:p>
            <a:pPr marL="0" marR="0">
              <a:lnSpc>
                <a:spcPts val="1875"/>
              </a:lnSpc>
              <a:spcBef>
                <a:spcPts val="131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VIBOMK+MicrosoftYaHei"/>
                <a:cs typeface="VIBOMK+MicrosoftYaHei"/>
              </a:rPr>
              <a:t>的故事。因为动情的缘故，我听到他的声音渐渐响了起来，停顿也不多了，有</a:t>
            </a:r>
          </a:p>
          <a:p>
            <a:pPr marL="2" marR="0">
              <a:lnSpc>
                <a:spcPts val="1875"/>
              </a:lnSpc>
              <a:spcBef>
                <a:spcPts val="136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VIBOMK+MicrosoftYaHei"/>
                <a:cs typeface="VIBOMK+MicrosoftYaHei"/>
              </a:rPr>
              <a:t>的地方甚至可以说是声情并茂了，我知道他已渐渐进入了状态，涌上心头的阵</a:t>
            </a:r>
          </a:p>
          <a:p>
            <a:pPr marL="4" marR="0">
              <a:lnSpc>
                <a:spcPts val="1875"/>
              </a:lnSpc>
              <a:spcBef>
                <a:spcPts val="131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VIBOMK+MicrosoftYaHei"/>
                <a:cs typeface="VIBOMK+MicrosoftYaHei"/>
              </a:rPr>
              <a:t>阵窃喜使我禁不住悄悄回头看看他。我竟然发现台下早已经有不少学生抬起头，</a:t>
            </a:r>
          </a:p>
          <a:p>
            <a:pPr marL="5" marR="0">
              <a:lnSpc>
                <a:spcPts val="1875"/>
              </a:lnSpc>
              <a:spcBef>
                <a:spcPts val="131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VIBOMK+MicrosoftYaHei"/>
                <a:cs typeface="VIBOMK+MicrosoftYaHei"/>
              </a:rPr>
              <a:t>默默地、赞许地注视着他。朗读结束后，教室里响起一阵热烈的掌声。我知道，</a:t>
            </a:r>
          </a:p>
          <a:p>
            <a:pPr marL="7" marR="0">
              <a:lnSpc>
                <a:spcPts val="1875"/>
              </a:lnSpc>
              <a:spcBef>
                <a:spcPts val="136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VIBOMK+MicrosoftYaHei"/>
                <a:cs typeface="VIBOMK+MicrosoftYaHei"/>
              </a:rPr>
              <a:t>这掌声不仅仅是给予这篇作文的。”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6747" y="3176498"/>
            <a:ext cx="5520690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VIBOMK+MicrosoftYaHei"/>
                <a:cs typeface="VIBOMK+MicrosoftYaHei"/>
              </a:rPr>
              <a:t>问题：从教师观的角度来评析这位老师的做法。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74089" y="845730"/>
            <a:ext cx="1714500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LFIKAU+MicrosoftYaHei"/>
                <a:cs typeface="LFIKAU+MicrosoftYaHei"/>
              </a:rPr>
              <a:t>【参考答案】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4090" y="1257210"/>
            <a:ext cx="8675371" cy="99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LFIKAU+MicrosoftYaHei"/>
                <a:cs typeface="LFIKAU+MicrosoftYaHei"/>
              </a:rPr>
              <a:t>这位老师的做法是恰当的，值得赞许的，激发了学生的自信心，收到了良好</a:t>
            </a:r>
          </a:p>
          <a:p>
            <a:pPr marL="1" marR="0">
              <a:lnSpc>
                <a:spcPts val="1875"/>
              </a:lnSpc>
              <a:spcBef>
                <a:spcPts val="131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LFIKAU+MicrosoftYaHei"/>
                <a:cs typeface="LFIKAU+MicrosoftYaHei"/>
              </a:rPr>
              <a:t>的效果，践行了教师观的要求。(总)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4092" y="2080170"/>
            <a:ext cx="8675375" cy="1815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LFIKAU+MicrosoftYaHei"/>
                <a:cs typeface="LFIKAU+MicrosoftYaHei"/>
              </a:rPr>
              <a:t>首先，新课程要求教师应该是学生学习和发展的促进者，在行为上要帮助和</a:t>
            </a:r>
          </a:p>
          <a:p>
            <a:pPr marL="1" marR="0">
              <a:lnSpc>
                <a:spcPts val="1875"/>
              </a:lnSpc>
              <a:spcBef>
                <a:spcPts val="131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LFIKAU+MicrosoftYaHei"/>
                <a:cs typeface="LFIKAU+MicrosoftYaHei"/>
              </a:rPr>
              <a:t>引导学生成长。材料中的教师不仅关注学生的作文水平，更加关注学生的能</a:t>
            </a:r>
          </a:p>
          <a:p>
            <a:pPr marL="3" marR="0">
              <a:lnSpc>
                <a:spcPts val="1875"/>
              </a:lnSpc>
              <a:spcBef>
                <a:spcPts val="136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LFIKAU+MicrosoftYaHei"/>
                <a:cs typeface="LFIKAU+MicrosoftYaHei"/>
              </a:rPr>
              <a:t>力发展和心理成长，帮助学生避免了由可能的失败带来的挫折，也帮助学生</a:t>
            </a:r>
          </a:p>
          <a:p>
            <a:pPr marL="5" marR="0">
              <a:lnSpc>
                <a:spcPts val="1875"/>
              </a:lnSpc>
              <a:spcBef>
                <a:spcPts val="131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LFIKAU+MicrosoftYaHei"/>
                <a:cs typeface="LFIKAU+MicrosoftYaHei"/>
              </a:rPr>
              <a:t>建立了自信。(分)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4097" y="3726090"/>
            <a:ext cx="8675372" cy="99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LFIKAU+MicrosoftYaHei"/>
                <a:cs typeface="LFIKAU+MicrosoftYaHei"/>
              </a:rPr>
              <a:t>其次，新课改下教师行为的转变要求教师对待学生要尊重与赞赏。教师背对</a:t>
            </a:r>
          </a:p>
          <a:p>
            <a:pPr marL="2" marR="0">
              <a:lnSpc>
                <a:spcPts val="1875"/>
              </a:lnSpc>
              <a:spcBef>
                <a:spcPts val="131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LFIKAU+MicrosoftYaHei"/>
                <a:cs typeface="LFIKAU+MicrosoftYaHei"/>
              </a:rPr>
              <a:t>讲台的行为既是一种教育机智，也是对这位口吃学生的尊重。 (分)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9940" y="1048930"/>
            <a:ext cx="8412480" cy="99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VVJKHF+MicrosoftYaHei"/>
                <a:cs typeface="VVJKHF+MicrosoftYaHei"/>
              </a:rPr>
              <a:t>最后，新课程要求教师应该是教育教学反思的研究者，在行为上不断进行</a:t>
            </a:r>
          </a:p>
          <a:p>
            <a:pPr marL="0" marR="0">
              <a:lnSpc>
                <a:spcPts val="1875"/>
              </a:lnSpc>
              <a:spcBef>
                <a:spcPts val="131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VVJKHF+MicrosoftYaHei"/>
                <a:cs typeface="VVJKHF+MicrosoftYaHei"/>
              </a:rPr>
              <a:t>自我反思。材料中，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9940" y="1871890"/>
            <a:ext cx="8412481" cy="99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VVJKHF+MicrosoftYaHei"/>
                <a:cs typeface="VVJKHF+MicrosoftYaHei"/>
              </a:rPr>
              <a:t>教师用自己的感受来理解学生、将教学中的案例写成文章都是其自我反思</a:t>
            </a:r>
          </a:p>
          <a:p>
            <a:pPr marL="1" marR="0">
              <a:lnSpc>
                <a:spcPts val="1875"/>
              </a:lnSpc>
              <a:spcBef>
                <a:spcPts val="131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VVJKHF+MicrosoftYaHei"/>
                <a:cs typeface="VVJKHF+MicrosoftYaHei"/>
              </a:rPr>
              <a:t>的方式。(分)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9942" y="2694850"/>
            <a:ext cx="8675371" cy="99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VVJKHF+MicrosoftYaHei"/>
                <a:cs typeface="VVJKHF+MicrosoftYaHei"/>
              </a:rPr>
              <a:t>作为教师，在教育教学过程中，要注意全面全贯彻新课改背景下的教师观，</a:t>
            </a:r>
          </a:p>
          <a:p>
            <a:pPr marL="1" marR="0">
              <a:lnSpc>
                <a:spcPts val="1875"/>
              </a:lnSpc>
              <a:spcBef>
                <a:spcPts val="1314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VVJKHF+MicrosoftYaHei"/>
                <a:cs typeface="VVJKHF+MicrosoftYaHei"/>
              </a:rPr>
              <a:t>用爱心和责任心，为学生的成长和发展保驾护航。(总)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37357" y="456090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83354" y="1305293"/>
            <a:ext cx="1743710" cy="80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99"/>
              </a:lnSpc>
              <a:spcBef>
                <a:spcPct val="0"/>
              </a:spcBef>
              <a:spcAft>
                <a:spcPct val="0"/>
              </a:spcAft>
            </a:pPr>
            <a:r>
              <a:rPr sz="2500">
                <a:solidFill>
                  <a:srgbClr val="000000"/>
                </a:solidFill>
                <a:latin typeface="WABSIE+MicrosoftYaHei-Bold"/>
                <a:cs typeface="WABSIE+MicrosoftYaHei-Bold"/>
              </a:rPr>
              <a:t>下次再见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9314" y="949185"/>
            <a:ext cx="1316971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WCWCL+MicrosoftYaHei"/>
                <a:cs typeface="FWCWCL+MicrosoftYaHei"/>
              </a:rPr>
              <a:t>3．教师观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9315" y="1389236"/>
            <a:ext cx="8466516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WCWCL+MicrosoftYaHei"/>
                <a:cs typeface="FWCWCL+MicrosoftYaHei"/>
              </a:rPr>
              <a:t>了解教师专业发展的要求；具备终身学习的意识。在教育教学过程中运用多种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WCWCL+MicrosoftYaHei"/>
                <a:cs typeface="FWCWCL+MicrosoftYaHei"/>
              </a:rPr>
              <a:t>方式和手段促进自身的专业发展；理解教师职业的责任与价值，具有从事教育</a:t>
            </a:r>
          </a:p>
          <a:p>
            <a:pPr marL="2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FWCWCL+MicrosoftYaHei"/>
                <a:cs typeface="FWCWCL+MicrosoftYaHei"/>
              </a:rPr>
              <a:t>工作的热情与决心。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70605" y="954430"/>
            <a:ext cx="2673985" cy="871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3"/>
              </a:lnSpc>
              <a:spcBef>
                <a:spcPct val="0"/>
              </a:spcBef>
              <a:spcAft>
                <a:spcPct val="0"/>
              </a:spcAft>
            </a:pPr>
            <a:r>
              <a:rPr sz="2700">
                <a:solidFill>
                  <a:srgbClr val="000000"/>
                </a:solidFill>
                <a:latin typeface="RSWAMV+MicrosoftYaHei-Bold"/>
                <a:cs typeface="RSWAMV+MicrosoftYaHei-Bold"/>
              </a:rPr>
              <a:t>第一章</a:t>
            </a:r>
            <a:r>
              <a:rPr sz="2700" spc="130">
                <a:solidFill>
                  <a:srgbClr val="000000"/>
                </a:solidFill>
                <a:latin typeface="RSWAMV+MicrosoftYaHei-Bold"/>
                <a:cs typeface="RSWAMV+MicrosoftYaHei-Bold"/>
              </a:rPr>
              <a:t> </a:t>
            </a:r>
            <a:r>
              <a:rPr sz="2700">
                <a:solidFill>
                  <a:srgbClr val="000000"/>
                </a:solidFill>
                <a:latin typeface="RSWAMV+MicrosoftYaHei-Bold"/>
                <a:cs typeface="RSWAMV+MicrosoftYaHei-Bold"/>
              </a:rPr>
              <a:t>教育观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84805" y="1653565"/>
            <a:ext cx="4060921" cy="871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3"/>
              </a:lnSpc>
              <a:spcBef>
                <a:spcPct val="0"/>
              </a:spcBef>
              <a:spcAft>
                <a:spcPct val="0"/>
              </a:spcAft>
            </a:pPr>
            <a:r>
              <a:rPr sz="2700">
                <a:solidFill>
                  <a:srgbClr val="000000"/>
                </a:solidFill>
                <a:latin typeface="RSWAMV+MicrosoftYaHei-Bold"/>
                <a:cs typeface="RSWAMV+MicrosoftYaHei-Bold"/>
              </a:rPr>
              <a:t>第一节</a:t>
            </a:r>
            <a:r>
              <a:rPr sz="2700" spc="130">
                <a:solidFill>
                  <a:srgbClr val="000000"/>
                </a:solidFill>
                <a:latin typeface="RSWAMV+MicrosoftYaHei-Bold"/>
                <a:cs typeface="RSWAMV+MicrosoftYaHei-Bold"/>
              </a:rPr>
              <a:t> </a:t>
            </a:r>
            <a:r>
              <a:rPr sz="2700">
                <a:solidFill>
                  <a:srgbClr val="000000"/>
                </a:solidFill>
                <a:latin typeface="RSWAMV+MicrosoftYaHei-Bold"/>
                <a:cs typeface="RSWAMV+MicrosoftYaHei-Bold"/>
              </a:rPr>
              <a:t>素质教育的概述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2941" y="2240774"/>
            <a:ext cx="2272665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RSWAMV+MicrosoftYaHei-Bold"/>
                <a:cs typeface="RSWAMV+MicrosoftYaHei-Bold"/>
              </a:rPr>
              <a:t>一、素质教育的概念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2941" y="2680829"/>
            <a:ext cx="8008368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JELSQP+MicrosoftYaHei"/>
                <a:cs typeface="JELSQP+MicrosoftYaHei"/>
              </a:rPr>
              <a:t>素质教育观：把教育活动目的指向“素质”——人的全面素质的教育观。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2941" y="3120884"/>
            <a:ext cx="8964546" cy="1715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JELSQP+MicrosoftYaHei"/>
                <a:cs typeface="JELSQP+MicrosoftYaHei"/>
              </a:rPr>
              <a:t>素质教育是以</a:t>
            </a:r>
            <a:r>
              <a:rPr sz="1700">
                <a:solidFill>
                  <a:srgbClr val="FF0000"/>
                </a:solidFill>
                <a:latin typeface="JELSQP+MicrosoftYaHei"/>
                <a:cs typeface="JELSQP+MicrosoftYaHei"/>
              </a:rPr>
              <a:t>提高民族素质为宗旨</a:t>
            </a:r>
            <a:r>
              <a:rPr sz="1700">
                <a:solidFill>
                  <a:srgbClr val="000000"/>
                </a:solidFill>
                <a:latin typeface="JELSQP+MicrosoftYaHei"/>
                <a:cs typeface="JELSQP+MicrosoftYaHei"/>
              </a:rPr>
              <a:t>的教育。它是着眼于受教育者及社会长远发展的</a:t>
            </a:r>
          </a:p>
          <a:p>
            <a:pPr marL="1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JELSQP+MicrosoftYaHei"/>
                <a:cs typeface="JELSQP+MicrosoftYaHei"/>
              </a:rPr>
              <a:t>要求，以面向全体学生、全面</a:t>
            </a:r>
            <a:r>
              <a:rPr sz="1700">
                <a:solidFill>
                  <a:srgbClr val="FF0000"/>
                </a:solidFill>
                <a:latin typeface="JELSQP+MicrosoftYaHei"/>
                <a:cs typeface="JELSQP+MicrosoftYaHei"/>
              </a:rPr>
              <a:t>提高学生的基本素质</a:t>
            </a:r>
            <a:r>
              <a:rPr sz="1700">
                <a:solidFill>
                  <a:srgbClr val="000000"/>
                </a:solidFill>
                <a:latin typeface="JELSQP+MicrosoftYaHei"/>
                <a:cs typeface="JELSQP+MicrosoftYaHei"/>
              </a:rPr>
              <a:t>为根本目的，以注重培养受教育</a:t>
            </a:r>
          </a:p>
          <a:p>
            <a:pPr marL="3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JELSQP+MicrosoftYaHei"/>
                <a:cs typeface="JELSQP+MicrosoftYaHei"/>
              </a:rPr>
              <a:t>者的态度、能力，促进他们在德智体等方面生动、活泼、主动地发展为基本特征的</a:t>
            </a:r>
          </a:p>
          <a:p>
            <a:pPr marL="4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JELSQP+MicrosoftYaHei"/>
                <a:cs typeface="JELSQP+MicrosoftYaHei"/>
              </a:rPr>
              <a:t>教育。素质教育有广义和狭义之分。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54605" y="716448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CMARFT+MicrosoftYaHei-Bold"/>
                <a:cs typeface="CMARFT+MicrosoftYaHei-Bold"/>
              </a:rPr>
              <a:t>第一节　素质教育的概述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2940" y="1348282"/>
            <a:ext cx="2272665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CMARFT+MicrosoftYaHei-Bold"/>
                <a:cs typeface="CMARFT+MicrosoftYaHei-Bold"/>
              </a:rPr>
              <a:t>二、素质教育的特点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2940" y="1788337"/>
            <a:ext cx="9110575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HUSUFB+MicrosoftYaHei"/>
                <a:cs typeface="HUSUFB+MicrosoftYaHei"/>
              </a:rPr>
              <a:t>1.</a:t>
            </a:r>
            <a:r>
              <a:rPr sz="1700">
                <a:solidFill>
                  <a:srgbClr val="FF0000"/>
                </a:solidFill>
                <a:latin typeface="HUSUFB+MicrosoftYaHei"/>
                <a:cs typeface="HUSUFB+MicrosoftYaHei"/>
              </a:rPr>
              <a:t>普及性</a:t>
            </a:r>
            <a:r>
              <a:rPr sz="1700">
                <a:solidFill>
                  <a:srgbClr val="000000"/>
                </a:solidFill>
                <a:latin typeface="HUSUFB+MicrosoftYaHei"/>
                <a:cs typeface="HUSUFB+MicrosoftYaHei"/>
              </a:rPr>
              <a:t>（全体性）。素质教育的普及性要求：（1）必须是每个学生在原有的基础</a:t>
            </a:r>
          </a:p>
          <a:p>
            <a:pPr marL="1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HUSUFB+MicrosoftYaHei"/>
                <a:cs typeface="HUSUFB+MicrosoftYaHei"/>
              </a:rPr>
              <a:t>上得到应有的发展；（2）必须是每一个学生在社会所要求的基本素质方面，达到规</a:t>
            </a:r>
          </a:p>
          <a:p>
            <a:pPr marL="1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HUSUFB+MicrosoftYaHei"/>
                <a:cs typeface="HUSUFB+MicrosoftYaHei"/>
              </a:rPr>
              <a:t>定的合格标准。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2941" y="3005632"/>
            <a:ext cx="9170519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HUSUFB+MicrosoftYaHei"/>
                <a:cs typeface="HUSUFB+MicrosoftYaHei"/>
              </a:rPr>
              <a:t>2.</a:t>
            </a:r>
            <a:r>
              <a:rPr sz="1700">
                <a:solidFill>
                  <a:srgbClr val="FF0000"/>
                </a:solidFill>
                <a:latin typeface="HUSUFB+MicrosoftYaHei"/>
                <a:cs typeface="HUSUFB+MicrosoftYaHei"/>
              </a:rPr>
              <a:t>全面性</a:t>
            </a:r>
            <a:r>
              <a:rPr sz="1700">
                <a:solidFill>
                  <a:srgbClr val="000000"/>
                </a:solidFill>
                <a:latin typeface="HUSUFB+MicrosoftYaHei"/>
                <a:cs typeface="HUSUFB+MicrosoftYaHei"/>
              </a:rPr>
              <a:t>。全面性是指素质教育通过实现全面发展教育，促进学生个体的最优发展。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2941" y="3445687"/>
            <a:ext cx="9110575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HUSUFB+MicrosoftYaHei"/>
                <a:cs typeface="HUSUFB+MicrosoftYaHei"/>
              </a:rPr>
              <a:t>素质教育的全面性要求：（1）必须使每个学生在道德素质、科学文化素质、智能素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HUSUFB+MicrosoftYaHei"/>
                <a:cs typeface="HUSUFB+MicrosoftYaHei"/>
              </a:rPr>
              <a:t>质、身体素质、审美素质、劳动素质和心理素质等方面，都得到应有的发展；（2）</a:t>
            </a:r>
          </a:p>
          <a:p>
            <a:pPr marL="1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HUSUFB+MicrosoftYaHei"/>
                <a:cs typeface="HUSUFB+MicrosoftYaHei"/>
              </a:rPr>
              <a:t>必须使每个学生的素质结构得到协调发展和整体优化。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35555" y="824398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JCECOP+MicrosoftYaHei-Bold"/>
                <a:cs typeface="JCECOP+MicrosoftYaHei-Bold"/>
              </a:rPr>
              <a:t>第一节　素质教育的概述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9140" y="1456232"/>
            <a:ext cx="8818518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REUWDV+MicrosoftYaHei"/>
                <a:cs typeface="REUWDV+MicrosoftYaHei"/>
              </a:rPr>
              <a:t>3.</a:t>
            </a:r>
            <a:r>
              <a:rPr sz="1700">
                <a:solidFill>
                  <a:srgbClr val="FF0000"/>
                </a:solidFill>
                <a:latin typeface="REUWDV+MicrosoftYaHei"/>
                <a:cs typeface="REUWDV+MicrosoftYaHei"/>
              </a:rPr>
              <a:t>基础性</a:t>
            </a:r>
            <a:r>
              <a:rPr sz="1700">
                <a:solidFill>
                  <a:srgbClr val="000000"/>
                </a:solidFill>
                <a:latin typeface="REUWDV+MicrosoftYaHei"/>
                <a:cs typeface="REUWDV+MicrosoftYaHei"/>
              </a:rPr>
              <a:t>。素质教育的基础性要求：（1）必须使学生所接受的教育内容是当代社</a:t>
            </a:r>
          </a:p>
          <a:p>
            <a:pPr marL="1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REUWDV+MicrosoftYaHei"/>
                <a:cs typeface="REUWDV+MicrosoftYaHei"/>
              </a:rPr>
              <a:t>会要求每个公民所必须掌握的；（2）从社会发展的角度必须使每一个学生掌握</a:t>
            </a:r>
          </a:p>
          <a:p>
            <a:pPr marL="2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REUWDV+MicrosoftYaHei"/>
                <a:cs typeface="REUWDV+MicrosoftYaHei"/>
              </a:rPr>
              <a:t>“学会做人、学会学习、学会健体、学会劳动、学会审美”等基本技能。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9144" y="2673527"/>
            <a:ext cx="8861560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REUWDV+MicrosoftYaHei"/>
                <a:cs typeface="REUWDV+MicrosoftYaHei"/>
              </a:rPr>
              <a:t>4.</a:t>
            </a:r>
            <a:r>
              <a:rPr sz="1700">
                <a:solidFill>
                  <a:srgbClr val="FF0000"/>
                </a:solidFill>
                <a:latin typeface="REUWDV+MicrosoftYaHei"/>
                <a:cs typeface="REUWDV+MicrosoftYaHei"/>
              </a:rPr>
              <a:t>发展性</a:t>
            </a:r>
            <a:r>
              <a:rPr sz="1700">
                <a:solidFill>
                  <a:srgbClr val="000000"/>
                </a:solidFill>
                <a:latin typeface="REUWDV+MicrosoftYaHei"/>
                <a:cs typeface="REUWDV+MicrosoftYaHei"/>
              </a:rPr>
              <a:t>。素质教育的发展性要求：（1）教师要相信每个学生都有发展的潜能；</a:t>
            </a:r>
          </a:p>
          <a:p>
            <a:pPr marL="1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REUWDV+MicrosoftYaHei"/>
                <a:cs typeface="REUWDV+MicrosoftYaHei"/>
              </a:rPr>
              <a:t>（2）教师要创造各种条件，引发学生的创造力和潜能，使每个学生都有机会在他</a:t>
            </a:r>
          </a:p>
          <a:p>
            <a:pPr marL="2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REUWDV+MicrosoftYaHei"/>
                <a:cs typeface="REUWDV+MicrosoftYaHei"/>
              </a:rPr>
              <a:t>天赋所及的一切领域最充分的展示并发展自己的才能。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16822" y="922823"/>
            <a:ext cx="4819650" cy="96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5"/>
              </a:lnSpc>
              <a:spcBef>
                <a:spcPct val="0"/>
              </a:spcBef>
              <a:spcAft>
                <a:spcPct val="0"/>
              </a:spcAft>
            </a:pPr>
            <a:r>
              <a:rPr sz="3000">
                <a:solidFill>
                  <a:srgbClr val="000000"/>
                </a:solidFill>
                <a:latin typeface="AHPHLD+MicrosoftYaHei-Bold"/>
                <a:cs typeface="AHPHLD+MicrosoftYaHei-Bold"/>
              </a:rPr>
              <a:t>第一节　素质教育的概述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928" y="1554657"/>
            <a:ext cx="8921504" cy="93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EPQGUJ+MicrosoftYaHei"/>
                <a:cs typeface="EPQGUJ+MicrosoftYaHei"/>
              </a:rPr>
              <a:t>5.</a:t>
            </a:r>
            <a:r>
              <a:rPr sz="1700">
                <a:solidFill>
                  <a:srgbClr val="FF0000"/>
                </a:solidFill>
                <a:latin typeface="EPQGUJ+MicrosoftYaHei"/>
                <a:cs typeface="EPQGUJ+MicrosoftYaHei"/>
              </a:rPr>
              <a:t>主体性</a:t>
            </a:r>
            <a:r>
              <a:rPr sz="1700">
                <a:solidFill>
                  <a:srgbClr val="000000"/>
                </a:solidFill>
                <a:latin typeface="EPQGUJ+MicrosoftYaHei"/>
                <a:cs typeface="EPQGUJ+MicrosoftYaHei"/>
              </a:rPr>
              <a:t>。素质教育的主体性，就是教师要尊重学生的自觉性、自主性和创造性，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EPQGUJ+MicrosoftYaHei"/>
                <a:cs typeface="EPQGUJ+MicrosoftYaHei"/>
              </a:rPr>
              <a:t>尊重学生独立的人格。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928" y="2383332"/>
            <a:ext cx="8612545" cy="1326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EPQGUJ+MicrosoftYaHei"/>
                <a:cs typeface="EPQGUJ+MicrosoftYaHei"/>
              </a:rPr>
              <a:t>6.</a:t>
            </a:r>
            <a:r>
              <a:rPr sz="1700">
                <a:solidFill>
                  <a:srgbClr val="FF0000"/>
                </a:solidFill>
                <a:latin typeface="EPQGUJ+MicrosoftYaHei"/>
                <a:cs typeface="EPQGUJ+MicrosoftYaHei"/>
              </a:rPr>
              <a:t>开放性</a:t>
            </a:r>
            <a:r>
              <a:rPr sz="1700">
                <a:solidFill>
                  <a:srgbClr val="000000"/>
                </a:solidFill>
                <a:latin typeface="EPQGUJ+MicrosoftYaHei"/>
                <a:cs typeface="EPQGUJ+MicrosoftYaHei"/>
              </a:rPr>
              <a:t>。素质教育的开放性要求：（1）拓宽原有的教育教学空间，真正建立</a:t>
            </a:r>
          </a:p>
          <a:p>
            <a:pPr marL="2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EPQGUJ+MicrosoftYaHei"/>
                <a:cs typeface="EPQGUJ+MicrosoftYaHei"/>
              </a:rPr>
              <a:t>起学校教育、家庭教育和社会教育相结合的教育网络；（2）拓宽原有的教育教</a:t>
            </a:r>
          </a:p>
          <a:p>
            <a:pPr marL="3" marR="0">
              <a:lnSpc>
                <a:spcPts val="1776"/>
              </a:lnSpc>
              <a:spcBef>
                <a:spcPts val="128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EPQGUJ+MicrosoftYaHei"/>
                <a:cs typeface="EPQGUJ+MicrosoftYaHei"/>
              </a:rPr>
              <a:t>学途径，建立学科课程、活动课程和潜在课程相结合的课程体系。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933" y="3600627"/>
            <a:ext cx="8672488" cy="93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EPQGUJ+MicrosoftYaHei"/>
                <a:cs typeface="EPQGUJ+MicrosoftYaHei"/>
              </a:rPr>
              <a:t>7.</a:t>
            </a:r>
            <a:r>
              <a:rPr sz="1700">
                <a:solidFill>
                  <a:srgbClr val="FF0000"/>
                </a:solidFill>
                <a:latin typeface="EPQGUJ+MicrosoftYaHei"/>
                <a:cs typeface="EPQGUJ+MicrosoftYaHei"/>
              </a:rPr>
              <a:t>未来性</a:t>
            </a:r>
            <a:r>
              <a:rPr sz="1700">
                <a:solidFill>
                  <a:srgbClr val="000000"/>
                </a:solidFill>
                <a:latin typeface="EPQGUJ+MicrosoftYaHei"/>
                <a:cs typeface="EPQGUJ+MicrosoftYaHei"/>
              </a:rPr>
              <a:t>。未来性是指立足于未来社会的需要，而不是眼前的升学目标或就业需</a:t>
            </a:r>
          </a:p>
          <a:p>
            <a:pPr marL="0" marR="0">
              <a:lnSpc>
                <a:spcPts val="1776"/>
              </a:lnSpc>
              <a:spcBef>
                <a:spcPts val="1233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EPQGUJ+MicrosoftYaHei"/>
                <a:cs typeface="EPQGUJ+MicrosoftYaHei"/>
              </a:rPr>
              <a:t>求。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933" y="4429302"/>
            <a:ext cx="4439231" cy="54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EPQGUJ+MicrosoftYaHei"/>
                <a:cs typeface="EPQGUJ+MicrosoftYaHei"/>
              </a:rPr>
              <a:t>8.</a:t>
            </a:r>
            <a:r>
              <a:rPr sz="1700">
                <a:solidFill>
                  <a:srgbClr val="FF0000"/>
                </a:solidFill>
                <a:latin typeface="EPQGUJ+MicrosoftYaHei"/>
                <a:cs typeface="EPQGUJ+MicrosoftYaHei"/>
              </a:rPr>
              <a:t>重视</a:t>
            </a:r>
            <a:r>
              <a:rPr sz="1700">
                <a:solidFill>
                  <a:srgbClr val="000000"/>
                </a:solidFill>
                <a:latin typeface="EPQGUJ+MicrosoftYaHei"/>
                <a:cs typeface="EPQGUJ+MicrosoftYaHei"/>
              </a:rPr>
              <a:t>学生创新精神和实践能力的培养。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86476" y="4627085"/>
            <a:ext cx="5258896" cy="120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3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FZYaoTi"/>
                <a:cs typeface="FZYaoTi"/>
              </a:rPr>
              <a:t>百年教育职业培训中心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8.04.09"/>
  <p:tag name="AS_TITLE" val="Aspose.Slides for .NET 2.0"/>
  <p:tag name="AS_VERSION" val="18.4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375</Paragraphs>
  <Slides>45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baseType="lpstr" size="46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0</LinksUpToDate>
  <SharedDoc>0</SharedDoc>
  <HyperlinksChanged>0</HyperlinksChanged>
  <Application>Aspose.Slides for .NET</Application>
  <AppVersion>18.0400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2018-06-29T09:18:47Z</dcterms:modified>
</cp:coreProperties>
</file>